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4" r:id="rId2"/>
  </p:sldMasterIdLst>
  <p:notesMasterIdLst>
    <p:notesMasterId r:id="rId42"/>
  </p:notesMasterIdLst>
  <p:sldIdLst>
    <p:sldId id="256" r:id="rId3"/>
    <p:sldId id="257" r:id="rId4"/>
    <p:sldId id="278" r:id="rId5"/>
    <p:sldId id="265" r:id="rId6"/>
    <p:sldId id="261" r:id="rId7"/>
    <p:sldId id="331" r:id="rId8"/>
    <p:sldId id="397" r:id="rId9"/>
    <p:sldId id="311" r:id="rId10"/>
    <p:sldId id="402" r:id="rId11"/>
    <p:sldId id="395" r:id="rId12"/>
    <p:sldId id="401" r:id="rId13"/>
    <p:sldId id="258" r:id="rId14"/>
    <p:sldId id="260" r:id="rId15"/>
    <p:sldId id="291" r:id="rId16"/>
    <p:sldId id="272" r:id="rId17"/>
    <p:sldId id="259" r:id="rId18"/>
    <p:sldId id="292" r:id="rId19"/>
    <p:sldId id="277" r:id="rId20"/>
    <p:sldId id="279" r:id="rId21"/>
    <p:sldId id="280" r:id="rId22"/>
    <p:sldId id="281" r:id="rId23"/>
    <p:sldId id="282" r:id="rId24"/>
    <p:sldId id="302" r:id="rId25"/>
    <p:sldId id="325" r:id="rId26"/>
    <p:sldId id="295" r:id="rId27"/>
    <p:sldId id="287" r:id="rId28"/>
    <p:sldId id="286" r:id="rId29"/>
    <p:sldId id="262" r:id="rId30"/>
    <p:sldId id="266" r:id="rId31"/>
    <p:sldId id="267" r:id="rId32"/>
    <p:sldId id="268" r:id="rId33"/>
    <p:sldId id="269" r:id="rId34"/>
    <p:sldId id="274" r:id="rId35"/>
    <p:sldId id="276" r:id="rId36"/>
    <p:sldId id="404" r:id="rId37"/>
    <p:sldId id="399" r:id="rId38"/>
    <p:sldId id="307" r:id="rId39"/>
    <p:sldId id="313" r:id="rId40"/>
    <p:sldId id="394" r:id="rId4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4F81BD"/>
    <a:srgbClr val="385D8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2775" autoAdjust="0"/>
  </p:normalViewPr>
  <p:slideViewPr>
    <p:cSldViewPr>
      <p:cViewPr varScale="1">
        <p:scale>
          <a:sx n="42" d="100"/>
          <a:sy n="42" d="100"/>
        </p:scale>
        <p:origin x="2004" y="32"/>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842" y="244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5A14F3B-9A53-4764-B6C3-838BC9E5A590}" type="datetimeFigureOut">
              <a:rPr lang="en-US" smtClean="0"/>
              <a:t>3/7/2022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6454637-B485-4308-9937-EC8179D9C392}" type="slidenum">
              <a:rPr lang="en-US" smtClean="0"/>
              <a:t>‹#›</a:t>
            </a:fld>
            <a:endParaRPr lang="en-US" dirty="0"/>
          </a:p>
        </p:txBody>
      </p:sp>
    </p:spTree>
    <p:extLst>
      <p:ext uri="{BB962C8B-B14F-4D97-AF65-F5344CB8AC3E}">
        <p14:creationId xmlns:p14="http://schemas.microsoft.com/office/powerpoint/2010/main" val="3435463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and welcome, I’m Brian Gravlin the Viral Hepatitis Surveillance nurse with the Communicable Disease Branch.  Today we will be discussing how to report HBV events in NCEDSS. This training is primarily aimed at new CD nurses who have little experience with NC EDSS and nuisances associated with HBV.  If you are unable to attend the entire training or you are called to leave not to worry this training is being recorded and will be made available in the CD manual along with this PowerPoint. </a:t>
            </a:r>
          </a:p>
        </p:txBody>
      </p:sp>
      <p:sp>
        <p:nvSpPr>
          <p:cNvPr id="4" name="Slide Number Placeholder 3"/>
          <p:cNvSpPr>
            <a:spLocks noGrp="1"/>
          </p:cNvSpPr>
          <p:nvPr>
            <p:ph type="sldNum" sz="quarter" idx="10"/>
          </p:nvPr>
        </p:nvSpPr>
        <p:spPr/>
        <p:txBody>
          <a:bodyPr/>
          <a:lstStyle/>
          <a:p>
            <a:fld id="{C6454637-B485-4308-9937-EC8179D9C392}" type="slidenum">
              <a:rPr lang="en-US" smtClean="0"/>
              <a:t>1</a:t>
            </a:fld>
            <a:endParaRPr lang="en-US" dirty="0"/>
          </a:p>
        </p:txBody>
      </p:sp>
    </p:spTree>
    <p:extLst>
      <p:ext uri="{BB962C8B-B14F-4D97-AF65-F5344CB8AC3E}">
        <p14:creationId xmlns:p14="http://schemas.microsoft.com/office/powerpoint/2010/main" val="1505545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sz="1200" b="1" i="1" dirty="0">
                <a:solidFill>
                  <a:schemeClr val="dk1"/>
                </a:solidFill>
                <a:latin typeface="Calibri"/>
                <a:ea typeface="Calibri"/>
                <a:cs typeface="Calibri"/>
                <a:sym typeface="Calibri"/>
              </a:rPr>
              <a:t>Hepatitis B surface antigen</a:t>
            </a:r>
            <a:r>
              <a:rPr lang="en-US" sz="1200" dirty="0">
                <a:solidFill>
                  <a:schemeClr val="dk1"/>
                </a:solidFill>
                <a:latin typeface="Calibri"/>
                <a:ea typeface="Calibri"/>
                <a:cs typeface="Calibri"/>
                <a:sym typeface="Calibri"/>
              </a:rPr>
              <a:t> –</a:t>
            </a:r>
            <a:r>
              <a:rPr lang="en-US" b="0" dirty="0">
                <a:solidFill>
                  <a:schemeClr val="accent2"/>
                </a:solidFill>
              </a:rPr>
              <a:t>(current infection)</a:t>
            </a:r>
            <a:r>
              <a:rPr lang="en-US" dirty="0"/>
              <a:t> </a:t>
            </a:r>
            <a:r>
              <a:rPr lang="en-US" baseline="0" dirty="0"/>
              <a:t>The</a:t>
            </a:r>
            <a:r>
              <a:rPr lang="en-US" dirty="0"/>
              <a:t> presence of hepatitis B surface antigen is considered a sign of </a:t>
            </a:r>
            <a:r>
              <a:rPr lang="en-US" baseline="0" dirty="0"/>
              <a:t>infectiveness </a:t>
            </a:r>
            <a:r>
              <a:rPr lang="en-US" dirty="0"/>
              <a:t>and when positive requires public health's action to report and provide control measures. </a:t>
            </a:r>
            <a:r>
              <a:rPr lang="en-US" sz="1200" dirty="0">
                <a:solidFill>
                  <a:schemeClr val="dk1"/>
                </a:solidFill>
                <a:latin typeface="Calibri"/>
                <a:ea typeface="Calibri"/>
                <a:cs typeface="Calibri"/>
                <a:sym typeface="Calibri"/>
              </a:rPr>
              <a:t> Indicates that the patient is currently infected; its persistence for 6 months or longer indicates chronic infection.  (it’s also the active component in the vaccine and testing will detect the vaccines synthetic protein in small amounts (resulting in false positives) in recently vaccinated patients. </a:t>
            </a:r>
            <a:endParaRPr lang="en-US" dirty="0"/>
          </a:p>
          <a:p>
            <a:pPr marL="0" lvl="0" indent="0" algn="l" rtl="0">
              <a:spcBef>
                <a:spcPts val="0"/>
              </a:spcBef>
              <a:spcAft>
                <a:spcPts val="0"/>
              </a:spcAft>
              <a:buClr>
                <a:schemeClr val="dk1"/>
              </a:buClr>
              <a:buSzPts val="1200"/>
              <a:buFont typeface="Arial"/>
              <a:buNone/>
            </a:pPr>
            <a:endParaRPr lang="en-US"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1" i="1" dirty="0">
                <a:solidFill>
                  <a:schemeClr val="dk1"/>
                </a:solidFill>
                <a:latin typeface="Calibri"/>
                <a:ea typeface="Calibri"/>
                <a:cs typeface="Calibri"/>
                <a:sym typeface="Calibri"/>
              </a:rPr>
              <a:t>Hepatitis B surface antibody</a:t>
            </a:r>
            <a:r>
              <a:rPr lang="en-US" sz="1200" dirty="0">
                <a:solidFill>
                  <a:schemeClr val="dk1"/>
                </a:solidFill>
                <a:latin typeface="Calibri"/>
                <a:ea typeface="Calibri"/>
                <a:cs typeface="Calibri"/>
                <a:sym typeface="Calibri"/>
              </a:rPr>
              <a:t> – Antibody to </a:t>
            </a:r>
            <a:r>
              <a:rPr lang="en-US" sz="1200" dirty="0" err="1">
                <a:solidFill>
                  <a:schemeClr val="dk1"/>
                </a:solidFill>
                <a:latin typeface="Calibri"/>
                <a:ea typeface="Calibri"/>
                <a:cs typeface="Calibri"/>
                <a:sym typeface="Calibri"/>
              </a:rPr>
              <a:t>HBsAG</a:t>
            </a:r>
            <a:r>
              <a:rPr lang="en-US" sz="1200" dirty="0">
                <a:solidFill>
                  <a:schemeClr val="dk1"/>
                </a:solidFill>
                <a:latin typeface="Calibri"/>
                <a:ea typeface="Calibri"/>
                <a:cs typeface="Calibri"/>
                <a:sym typeface="Calibri"/>
              </a:rPr>
              <a:t> and indicates the person has recovered from and has immunity to Hepatitis B. Anti-HBs also develops in a person who has been successfully vaccinated against Hepatitis B. Levels will wane over time and may eventually become undetectable this does not indicate a loss of immunity (anamnestic response).</a:t>
            </a:r>
            <a:endParaRPr lang="en-US" dirty="0"/>
          </a:p>
          <a:p>
            <a:pPr marL="0" lvl="0" indent="0" algn="l" rtl="0">
              <a:spcBef>
                <a:spcPts val="0"/>
              </a:spcBef>
              <a:spcAft>
                <a:spcPts val="0"/>
              </a:spcAft>
              <a:buClr>
                <a:schemeClr val="dk1"/>
              </a:buClr>
              <a:buSzPts val="1200"/>
              <a:buFont typeface="Arial"/>
              <a:buNone/>
            </a:pPr>
            <a:endParaRPr lang="en-US" sz="1200" dirty="0">
              <a:solidFill>
                <a:schemeClr val="dk1"/>
              </a:solidFill>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en-US" sz="1200" b="1" i="1" dirty="0">
                <a:solidFill>
                  <a:schemeClr val="dk1"/>
                </a:solidFill>
                <a:latin typeface="Calibri"/>
                <a:ea typeface="Calibri"/>
                <a:cs typeface="Calibri"/>
                <a:sym typeface="Calibri"/>
              </a:rPr>
              <a:t>Total Hepatitis B core antibody</a:t>
            </a:r>
            <a:r>
              <a:rPr lang="en-US" sz="1200" dirty="0">
                <a:solidFill>
                  <a:schemeClr val="dk1"/>
                </a:solidFill>
                <a:latin typeface="Calibri"/>
                <a:ea typeface="Calibri"/>
                <a:cs typeface="Calibri"/>
                <a:sym typeface="Calibri"/>
              </a:rPr>
              <a:t> –</a:t>
            </a:r>
            <a:r>
              <a:rPr lang="en-US" dirty="0">
                <a:solidFill>
                  <a:schemeClr val="accent2"/>
                </a:solidFill>
              </a:rPr>
              <a:t>Infected, unknown timing; if concern for acute, check IgM-</a:t>
            </a:r>
            <a:r>
              <a:rPr lang="en-US" dirty="0"/>
              <a:t>Anti-HBc is an indicator of a natural infection sometime in the persons life, it does not tell us if the person is currently infected only that they were exposed</a:t>
            </a:r>
            <a:r>
              <a:rPr lang="en-US" sz="1200" dirty="0">
                <a:solidFill>
                  <a:schemeClr val="accent2"/>
                </a:solidFill>
                <a:latin typeface="+mn-lt"/>
                <a:ea typeface="+mn-ea"/>
                <a:cs typeface="+mn-cs"/>
              </a:rPr>
              <a:t>.  </a:t>
            </a:r>
            <a:r>
              <a:rPr lang="en-US" sz="1200" dirty="0">
                <a:solidFill>
                  <a:schemeClr val="dk1"/>
                </a:solidFill>
                <a:latin typeface="Calibri"/>
                <a:ea typeface="Calibri"/>
                <a:cs typeface="Calibri"/>
                <a:sym typeface="Calibri"/>
              </a:rPr>
              <a:t>Appears at the onset of symptoms in acute Hepatitis B and persists for life. T</a:t>
            </a:r>
            <a:r>
              <a:rPr lang="en-US" dirty="0"/>
              <a:t>ypically occurring around 30-32 weeks after exposure</a:t>
            </a:r>
          </a:p>
          <a:p>
            <a:pPr marL="0" marR="0" lvl="0" indent="0" algn="l" rtl="0">
              <a:lnSpc>
                <a:spcPct val="100000"/>
              </a:lnSpc>
              <a:spcBef>
                <a:spcPts val="0"/>
              </a:spcBef>
              <a:spcAft>
                <a:spcPts val="0"/>
              </a:spcAft>
              <a:buClr>
                <a:schemeClr val="dk1"/>
              </a:buClr>
              <a:buSzPts val="1200"/>
              <a:buFont typeface="Arial"/>
              <a:buNone/>
            </a:pPr>
            <a:endParaRPr lang="en-US"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1" i="1" dirty="0">
                <a:solidFill>
                  <a:schemeClr val="dk1"/>
                </a:solidFill>
                <a:latin typeface="Calibri"/>
                <a:ea typeface="Calibri"/>
                <a:cs typeface="Calibri"/>
                <a:sym typeface="Calibri"/>
              </a:rPr>
              <a:t>IgM antibody to Hepatitis B core antigen</a:t>
            </a:r>
            <a:r>
              <a:rPr lang="en-US" sz="1200" dirty="0">
                <a:solidFill>
                  <a:schemeClr val="dk1"/>
                </a:solidFill>
                <a:latin typeface="Calibri"/>
                <a:ea typeface="Calibri"/>
                <a:cs typeface="Calibri"/>
                <a:sym typeface="Calibri"/>
              </a:rPr>
              <a:t> – Shortened to </a:t>
            </a:r>
            <a:r>
              <a:rPr lang="en-US" sz="1200" b="1" i="1" u="sng" dirty="0">
                <a:solidFill>
                  <a:schemeClr val="dk1"/>
                </a:solidFill>
                <a:latin typeface="Calibri"/>
                <a:ea typeface="Calibri"/>
                <a:cs typeface="Calibri"/>
                <a:sym typeface="Calibri"/>
              </a:rPr>
              <a:t>IgM anti-HBc</a:t>
            </a:r>
            <a:r>
              <a:rPr lang="en-US" sz="1200" dirty="0">
                <a:solidFill>
                  <a:schemeClr val="dk1"/>
                </a:solidFill>
                <a:latin typeface="Calibri"/>
                <a:ea typeface="Calibri"/>
                <a:cs typeface="Calibri"/>
                <a:sym typeface="Calibri"/>
              </a:rPr>
              <a:t>, testing positive for IgM antibody to Hepatitis B core antigen indicates a recent (&lt;6 months), acute infection with the virus.</a:t>
            </a:r>
            <a:endParaRPr lang="en-US" dirty="0"/>
          </a:p>
          <a:p>
            <a:pPr marL="0" lvl="0" indent="0" algn="l" rtl="0">
              <a:spcBef>
                <a:spcPts val="0"/>
              </a:spcBef>
              <a:spcAft>
                <a:spcPts val="0"/>
              </a:spcAft>
              <a:buClr>
                <a:schemeClr val="dk1"/>
              </a:buClr>
              <a:buSzPts val="1200"/>
              <a:buFont typeface="Arial"/>
              <a:buNone/>
            </a:pPr>
            <a:endParaRPr lang="en-US"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1" i="1" dirty="0">
                <a:solidFill>
                  <a:schemeClr val="dk1"/>
                </a:solidFill>
                <a:latin typeface="Calibri"/>
                <a:ea typeface="Calibri"/>
                <a:cs typeface="Calibri"/>
                <a:sym typeface="Calibri"/>
              </a:rPr>
              <a:t>Hepatitis B envelope antigen</a:t>
            </a:r>
            <a:r>
              <a:rPr lang="en-US" sz="1200" dirty="0">
                <a:solidFill>
                  <a:schemeClr val="dk1"/>
                </a:solidFill>
                <a:latin typeface="Calibri"/>
                <a:ea typeface="Calibri"/>
                <a:cs typeface="Calibri"/>
                <a:sym typeface="Calibri"/>
              </a:rPr>
              <a:t> –Found during acute and chronic Hepatitis B infection. A positive </a:t>
            </a:r>
            <a:r>
              <a:rPr lang="en-US" sz="1200" dirty="0" err="1">
                <a:solidFill>
                  <a:schemeClr val="dk1"/>
                </a:solidFill>
                <a:latin typeface="Calibri"/>
                <a:ea typeface="Calibri"/>
                <a:cs typeface="Calibri"/>
                <a:sym typeface="Calibri"/>
              </a:rPr>
              <a:t>HBeAg</a:t>
            </a:r>
            <a:r>
              <a:rPr lang="en-US" sz="1200" dirty="0">
                <a:solidFill>
                  <a:schemeClr val="dk1"/>
                </a:solidFill>
                <a:latin typeface="Calibri"/>
                <a:ea typeface="Calibri"/>
                <a:cs typeface="Calibri"/>
                <a:sym typeface="Calibri"/>
              </a:rPr>
              <a:t> test indicates that the </a:t>
            </a:r>
            <a:r>
              <a:rPr lang="en-US" sz="1200" b="1" i="1" u="sng" dirty="0">
                <a:solidFill>
                  <a:schemeClr val="dk1"/>
                </a:solidFill>
                <a:latin typeface="Calibri"/>
                <a:ea typeface="Calibri"/>
                <a:cs typeface="Calibri"/>
                <a:sym typeface="Calibri"/>
              </a:rPr>
              <a:t>virus is replicating,</a:t>
            </a:r>
            <a:r>
              <a:rPr lang="en-US" sz="1200" dirty="0">
                <a:solidFill>
                  <a:schemeClr val="dk1"/>
                </a:solidFill>
                <a:latin typeface="Calibri"/>
                <a:ea typeface="Calibri"/>
                <a:cs typeface="Calibri"/>
                <a:sym typeface="Calibri"/>
              </a:rPr>
              <a:t> and the infected person has high levels of the Hepatitis B virus.</a:t>
            </a:r>
            <a:endParaRPr lang="en-US" dirty="0"/>
          </a:p>
          <a:p>
            <a:pPr marL="0" lvl="0" indent="0" algn="l" rtl="0">
              <a:spcBef>
                <a:spcPts val="0"/>
              </a:spcBef>
              <a:spcAft>
                <a:spcPts val="0"/>
              </a:spcAft>
              <a:buClr>
                <a:schemeClr val="dk1"/>
              </a:buClr>
              <a:buSzPts val="1200"/>
              <a:buFont typeface="Arial"/>
              <a:buNone/>
            </a:pPr>
            <a:endParaRPr lang="en-US"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b="1" i="1" dirty="0">
                <a:solidFill>
                  <a:schemeClr val="dk1"/>
                </a:solidFill>
                <a:latin typeface="Calibri"/>
                <a:ea typeface="Calibri"/>
                <a:cs typeface="Calibri"/>
                <a:sym typeface="Calibri"/>
              </a:rPr>
              <a:t>Hepatitis B envelope antibody</a:t>
            </a:r>
            <a:r>
              <a:rPr lang="en-US" sz="1200" dirty="0">
                <a:solidFill>
                  <a:schemeClr val="dk1"/>
                </a:solidFill>
                <a:latin typeface="Calibri"/>
                <a:ea typeface="Calibri"/>
                <a:cs typeface="Calibri"/>
                <a:sym typeface="Calibri"/>
              </a:rPr>
              <a:t> – Produced by the immune system temporarily during acute HBV infection or consistently during or after a burst in viral replication.  A person who converts (seroconversion) from positive </a:t>
            </a:r>
            <a:r>
              <a:rPr lang="en-US" sz="1200" dirty="0" err="1">
                <a:solidFill>
                  <a:schemeClr val="dk1"/>
                </a:solidFill>
                <a:latin typeface="Calibri"/>
                <a:ea typeface="Calibri"/>
                <a:cs typeface="Calibri"/>
                <a:sym typeface="Calibri"/>
              </a:rPr>
              <a:t>HBeAg</a:t>
            </a:r>
            <a:r>
              <a:rPr lang="en-US" sz="1200" dirty="0">
                <a:solidFill>
                  <a:schemeClr val="dk1"/>
                </a:solidFill>
                <a:latin typeface="Calibri"/>
                <a:ea typeface="Calibri"/>
                <a:cs typeface="Calibri"/>
                <a:sym typeface="Calibri"/>
              </a:rPr>
              <a:t> to </a:t>
            </a:r>
            <a:r>
              <a:rPr lang="en-US" sz="1200" dirty="0" err="1">
                <a:solidFill>
                  <a:schemeClr val="dk1"/>
                </a:solidFill>
                <a:latin typeface="Calibri"/>
                <a:ea typeface="Calibri"/>
                <a:cs typeface="Calibri"/>
                <a:sym typeface="Calibri"/>
              </a:rPr>
              <a:t>HBeAb</a:t>
            </a:r>
            <a:r>
              <a:rPr lang="en-US" sz="1200" dirty="0">
                <a:solidFill>
                  <a:schemeClr val="dk1"/>
                </a:solidFill>
                <a:latin typeface="Calibri"/>
                <a:ea typeface="Calibri"/>
                <a:cs typeface="Calibri"/>
                <a:sym typeface="Calibri"/>
              </a:rPr>
              <a:t> is more likely to achieve </a:t>
            </a:r>
            <a:r>
              <a:rPr lang="en-US" sz="1200" b="1" i="1" u="sng" dirty="0">
                <a:solidFill>
                  <a:schemeClr val="dk1"/>
                </a:solidFill>
                <a:latin typeface="Calibri"/>
                <a:ea typeface="Calibri"/>
                <a:cs typeface="Calibri"/>
                <a:sym typeface="Calibri"/>
              </a:rPr>
              <a:t>long-term clearance</a:t>
            </a:r>
            <a:r>
              <a:rPr lang="en-US" sz="1200" dirty="0">
                <a:solidFill>
                  <a:schemeClr val="dk1"/>
                </a:solidFill>
                <a:latin typeface="Calibri"/>
                <a:ea typeface="Calibri"/>
                <a:cs typeface="Calibri"/>
                <a:sym typeface="Calibri"/>
              </a:rPr>
              <a:t> of the virus in patients currently on antivirals.  </a:t>
            </a:r>
            <a:endParaRPr lang="en-US" dirty="0"/>
          </a:p>
          <a:p>
            <a:pPr marL="0" lvl="0" indent="0" algn="l" rtl="0">
              <a:spcBef>
                <a:spcPts val="0"/>
              </a:spcBef>
              <a:spcAft>
                <a:spcPts val="0"/>
              </a:spcAft>
              <a:buClr>
                <a:schemeClr val="dk1"/>
              </a:buClr>
              <a:buSzPts val="1200"/>
              <a:buFont typeface="Arial"/>
              <a:buNone/>
            </a:pPr>
            <a:endParaRPr lang="en-US" sz="1200" dirty="0">
              <a:solidFill>
                <a:schemeClr val="dk1"/>
              </a:solidFill>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chemeClr val="accent2"/>
              </a:buClr>
              <a:buSzPts val="1200"/>
              <a:buFont typeface="Arial"/>
              <a:buChar char="•"/>
              <a:tabLst/>
              <a:defRPr/>
            </a:pPr>
            <a:r>
              <a:rPr lang="en-US" b="1" i="1" dirty="0">
                <a:solidFill>
                  <a:schemeClr val="accent2"/>
                </a:solidFill>
              </a:rPr>
              <a:t>HBV DNA </a:t>
            </a:r>
            <a:r>
              <a:rPr lang="en-US" dirty="0">
                <a:solidFill>
                  <a:schemeClr val="accent2"/>
                </a:solidFill>
              </a:rPr>
              <a:t>-is marker of viral activity (its absence does not decrease infectiousness) </a:t>
            </a:r>
          </a:p>
          <a:p>
            <a:endParaRPr lang="en-US" dirty="0"/>
          </a:p>
        </p:txBody>
      </p:sp>
      <p:sp>
        <p:nvSpPr>
          <p:cNvPr id="4" name="Slide Number Placeholder 3"/>
          <p:cNvSpPr>
            <a:spLocks noGrp="1"/>
          </p:cNvSpPr>
          <p:nvPr>
            <p:ph type="sldNum" sz="quarter" idx="5"/>
          </p:nvPr>
        </p:nvSpPr>
        <p:spPr/>
        <p:txBody>
          <a:bodyPr/>
          <a:lstStyle/>
          <a:p>
            <a:fld id="{C6454637-B485-4308-9937-EC8179D9C392}" type="slidenum">
              <a:rPr lang="en-US" smtClean="0"/>
              <a:t>10</a:t>
            </a:fld>
            <a:endParaRPr lang="en-US" dirty="0"/>
          </a:p>
        </p:txBody>
      </p:sp>
    </p:spTree>
    <p:extLst>
      <p:ext uri="{BB962C8B-B14F-4D97-AF65-F5344CB8AC3E}">
        <p14:creationId xmlns:p14="http://schemas.microsoft.com/office/powerpoint/2010/main" val="2764631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sz="1200" dirty="0"/>
              <a:t>Possible that the </a:t>
            </a:r>
            <a:r>
              <a:rPr lang="en-US" sz="1200" dirty="0" err="1"/>
              <a:t>pt</a:t>
            </a:r>
            <a:r>
              <a:rPr lang="en-US" sz="1200" dirty="0"/>
              <a:t> recently had and cleared the HBV (would need the anti-HBs for immunity determination, could also get the anti-</a:t>
            </a:r>
            <a:r>
              <a:rPr lang="en-US" sz="1200" dirty="0" err="1"/>
              <a:t>HBc</a:t>
            </a:r>
            <a:r>
              <a:rPr lang="en-US" sz="1200" dirty="0"/>
              <a:t> and if (-) IgM would be a false positive), = Does not meet criteria, explain-absence of a more likely diagnosis</a:t>
            </a:r>
            <a:endParaRPr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Whenever an HBsAg neutralization test is performed you will always have two results: HBsAg &amp; HBsAg neutralization (results days later). </a:t>
            </a:r>
            <a:endParaRPr dirty="0"/>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If the HBsAg (-) and the laboratory runs the HBsAg neutralization test and results (+) that will be considered a false positive neutralization test (since the first HBsAg was (-) the neutralization test should never have been prompted)</a:t>
            </a:r>
            <a:endParaRPr dirty="0"/>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Please document and/or request both results when reporting events to the state. </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dirty="0"/>
              <a:t>Further testing is necessary, without HBsAg, HBV DNA and/or </a:t>
            </a:r>
            <a:r>
              <a:rPr lang="en-US" sz="1200" dirty="0" err="1"/>
              <a:t>HBeAg</a:t>
            </a:r>
            <a:r>
              <a:rPr lang="en-US" sz="1200" dirty="0"/>
              <a:t> case will be does not meet criteria (keep in mind labs may be pending and that negative labs are not reportable in NC)</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dirty="0"/>
              <a:t>Chronic probable or does not meet criteria until HBV DNA becomes undetected. If </a:t>
            </a:r>
            <a:r>
              <a:rPr lang="en-US" sz="1200" dirty="0" err="1"/>
              <a:t>anit</a:t>
            </a:r>
            <a:r>
              <a:rPr lang="en-US" sz="1200" dirty="0"/>
              <a:t>-HBC (-) can classify case as does not meet criteria</a:t>
            </a:r>
            <a:endParaRPr sz="1200"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dirty="0"/>
              <a:t>Pt had a recent vaccination with </a:t>
            </a:r>
            <a:r>
              <a:rPr lang="en-US" sz="1200" dirty="0" err="1"/>
              <a:t>twinrix</a:t>
            </a:r>
            <a:r>
              <a:rPr lang="en-US" sz="1200" dirty="0"/>
              <a:t> (=) False positive (retesting required to make event does not meet criteria.).</a:t>
            </a:r>
            <a:endParaRPr sz="1200" dirty="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Pt has been treated since 2016 for HBV with entecavir and recently had a lapse in insurance and as a result has been off meds for 2 months. Chronic probable.</a:t>
            </a:r>
            <a:endParaRPr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Event will be chronic probable, more testing is </a:t>
            </a:r>
            <a:r>
              <a:rPr lang="en-US" dirty="0"/>
              <a:t>required</a:t>
            </a:r>
            <a:r>
              <a:rPr lang="en-US" sz="1200" dirty="0">
                <a:solidFill>
                  <a:schemeClr val="dk1"/>
                </a:solidFill>
                <a:latin typeface="Calibri"/>
                <a:ea typeface="Calibri"/>
                <a:cs typeface="Calibri"/>
                <a:sym typeface="Calibri"/>
              </a:rPr>
              <a:t> to rule in and out HBV infection (HBsAg, anti-</a:t>
            </a:r>
            <a:r>
              <a:rPr lang="en-US" sz="1200" dirty="0" err="1">
                <a:solidFill>
                  <a:schemeClr val="dk1"/>
                </a:solidFill>
                <a:latin typeface="Calibri"/>
                <a:ea typeface="Calibri"/>
                <a:cs typeface="Calibri"/>
                <a:sym typeface="Calibri"/>
              </a:rPr>
              <a:t>HBc</a:t>
            </a:r>
            <a:r>
              <a:rPr lang="en-US" sz="1200" dirty="0">
                <a:solidFill>
                  <a:schemeClr val="dk1"/>
                </a:solidFill>
                <a:latin typeface="Calibri"/>
                <a:ea typeface="Calibri"/>
                <a:cs typeface="Calibri"/>
                <a:sym typeface="Calibri"/>
              </a:rPr>
              <a:t>).</a:t>
            </a:r>
            <a:endParaRPr dirty="0"/>
          </a:p>
          <a:p>
            <a:pPr marL="0" lvl="0" indent="0" algn="l" rtl="0">
              <a:spcBef>
                <a:spcPts val="0"/>
              </a:spcBef>
              <a:spcAft>
                <a:spcPts val="0"/>
              </a:spcAft>
              <a:buClr>
                <a:schemeClr val="dk1"/>
              </a:buClr>
              <a:buSzPts val="12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sz="1200" dirty="0">
              <a:solidFill>
                <a:schemeClr val="dk1"/>
              </a:solidFill>
              <a:latin typeface="Calibri"/>
              <a:ea typeface="Calibri"/>
              <a:cs typeface="Calibri"/>
              <a:sym typeface="Calibri"/>
            </a:endParaRPr>
          </a:p>
          <a:p>
            <a:pPr marL="171450" lvl="0" indent="-95250" algn="l" rtl="0">
              <a:spcBef>
                <a:spcPts val="0"/>
              </a:spcBef>
              <a:spcAft>
                <a:spcPts val="0"/>
              </a:spcAft>
              <a:buClr>
                <a:schemeClr val="dk1"/>
              </a:buClr>
              <a:buSzPts val="1200"/>
              <a:buFont typeface="Arial"/>
              <a:buNone/>
            </a:pPr>
            <a:endParaRPr dirty="0"/>
          </a:p>
        </p:txBody>
      </p:sp>
      <p:sp>
        <p:nvSpPr>
          <p:cNvPr id="222" name="Google Shape;222;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accommodate reporting there are four</a:t>
            </a:r>
            <a:r>
              <a:rPr lang="en-US" baseline="0" dirty="0"/>
              <a:t> types of hepatitis B events that can be created in NC EDSS even though there are</a:t>
            </a:r>
            <a:r>
              <a:rPr lang="en-US" dirty="0"/>
              <a:t> only 3 case definitions</a:t>
            </a:r>
            <a:r>
              <a:rPr lang="en-US" baseline="0" dirty="0"/>
              <a:t>.  All four types may be selected when creating an event or used in an existing event by using the “Edit Event Properties”  “Change Disease To:” selections.</a:t>
            </a:r>
          </a:p>
          <a:p>
            <a:endParaRPr lang="en-US" baseline="0"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6454637-B485-4308-9937-EC8179D9C392}" type="slidenum">
              <a:rPr lang="en-US" smtClean="0"/>
              <a:t>12</a:t>
            </a:fld>
            <a:endParaRPr lang="en-US"/>
          </a:p>
        </p:txBody>
      </p:sp>
    </p:spTree>
    <p:extLst>
      <p:ext uri="{BB962C8B-B14F-4D97-AF65-F5344CB8AC3E}">
        <p14:creationId xmlns:p14="http://schemas.microsoft.com/office/powerpoint/2010/main" val="1758673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ELRs automatically create NC EDSS events or when NC DPH receives a paper report, a Hepatitis B Lab/Condition Report event will be created.  This event is a place holder used to create events when not enough information is available to classify a case or the individual named has been reported previously.  </a:t>
            </a:r>
          </a:p>
          <a:p>
            <a:endParaRPr lang="en-US" baseline="0" dirty="0"/>
          </a:p>
          <a:p>
            <a:r>
              <a:rPr lang="en-US" dirty="0"/>
              <a:t>It will be up to the local user to change this place holder event to the correct disease if the person has never been reported before or enter the needed information into the Lab/Condition Report Subsequent Report package if the person has been reported previously.  </a:t>
            </a:r>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6454637-B485-4308-9937-EC8179D9C392}" type="slidenum">
              <a:rPr lang="en-US" smtClean="0"/>
              <a:t>13</a:t>
            </a:fld>
            <a:endParaRPr lang="en-US"/>
          </a:p>
        </p:txBody>
      </p:sp>
    </p:spTree>
    <p:extLst>
      <p:ext uri="{BB962C8B-B14F-4D97-AF65-F5344CB8AC3E}">
        <p14:creationId xmlns:p14="http://schemas.microsoft.com/office/powerpoint/2010/main" val="1758673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Following the decision trees, you will find any person who has</a:t>
            </a:r>
            <a:r>
              <a:rPr lang="en-US" dirty="0"/>
              <a:t> been previously reported with a chronic event will be updated with a Lab/Condition Report.  Any person reported in an acute event and still within 6 months of the first positive lab will be updated with a Lab/Condition report.  </a:t>
            </a:r>
          </a:p>
          <a:p>
            <a:endParaRPr lang="en-US" baseline="0" dirty="0"/>
          </a:p>
          <a:p>
            <a:r>
              <a:rPr lang="en-US" dirty="0"/>
              <a:t>The message is for these instances, </a:t>
            </a:r>
            <a:r>
              <a:rPr lang="en-US" b="1" dirty="0"/>
              <a:t>do not change the disease</a:t>
            </a:r>
            <a:r>
              <a:rPr lang="en-US" dirty="0"/>
              <a:t>, leave the event as a Lab/Condition report.  Again:</a:t>
            </a:r>
            <a:endParaRPr lang="en-US" baseline="0" dirty="0"/>
          </a:p>
          <a:p>
            <a:r>
              <a:rPr lang="en-US" baseline="0" dirty="0"/>
              <a:t>If you receive a Hepatitis B Lab/Condition Report for a person who has previously been reported as a chronic case either probable or confirmed, do not change the event to a chronic case.</a:t>
            </a:r>
          </a:p>
          <a:p>
            <a:endParaRPr lang="en-US" baseline="0" dirty="0"/>
          </a:p>
          <a:p>
            <a:r>
              <a:rPr lang="en-US" baseline="0" dirty="0"/>
              <a:t>If you receive a Hepatitis B Lab/Condition Report for a person who has an acute case with a specimen date less than 6 months from the specimen date in the acute event, do not change the event to acute.</a:t>
            </a:r>
          </a:p>
          <a:p>
            <a:endParaRPr lang="en-US" baseline="0" dirty="0"/>
          </a:p>
          <a:p>
            <a:r>
              <a:rPr lang="en-US" baseline="0" dirty="0"/>
              <a:t>If you receive a Hepatitis B Lab/Condition Report for a person who was reported acute more than 6 months ago, and it contains a positive </a:t>
            </a:r>
            <a:r>
              <a:rPr lang="en-US" baseline="0" dirty="0" err="1"/>
              <a:t>HBsAg</a:t>
            </a:r>
            <a:r>
              <a:rPr lang="en-US" baseline="0" dirty="0"/>
              <a:t>, </a:t>
            </a:r>
            <a:r>
              <a:rPr lang="en-US" baseline="0" dirty="0" err="1"/>
              <a:t>HBeAg</a:t>
            </a:r>
            <a:r>
              <a:rPr lang="en-US" baseline="0" dirty="0"/>
              <a:t> or HB DNA, this will now confirm them as a chronic </a:t>
            </a:r>
            <a:r>
              <a:rPr lang="en-US" dirty="0"/>
              <a:t>carrier and you will have to </a:t>
            </a:r>
            <a:r>
              <a:rPr lang="en-US" baseline="0" dirty="0"/>
              <a:t>change the event to chronic to report confirmation of the chronic carrier status.  </a:t>
            </a:r>
          </a:p>
          <a:p>
            <a:endParaRPr lang="en-US" dirty="0"/>
          </a:p>
          <a:p>
            <a:r>
              <a:rPr lang="en-US" dirty="0"/>
              <a:t>All of this is covered in the decision trees if you follow them. </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6454637-B485-4308-9937-EC8179D9C392}" type="slidenum">
              <a:rPr lang="en-US" smtClean="0"/>
              <a:t>14</a:t>
            </a:fld>
            <a:endParaRPr lang="en-US"/>
          </a:p>
        </p:txBody>
      </p:sp>
    </p:spTree>
    <p:extLst>
      <p:ext uri="{BB962C8B-B14F-4D97-AF65-F5344CB8AC3E}">
        <p14:creationId xmlns:p14="http://schemas.microsoft.com/office/powerpoint/2010/main" val="3677855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first step in any hepatitis B case as shown in all of the algorithms we will look at in this webinar,  is to determine if the person has been reported before.  If the person has been reported, the goal is to make any needed updates, determine pregnancy status and follow any pregnant women to ensure treatment of the infant at birth without changing the original reported information.</a:t>
            </a:r>
          </a:p>
          <a:p>
            <a:endParaRPr lang="en-US" baseline="0" dirty="0"/>
          </a:p>
          <a:p>
            <a:r>
              <a:rPr lang="en-US" baseline="0" dirty="0"/>
              <a:t>If the person has not been reported previously, an investigation must be done to determine if they meet a case definition, and if they do,  identify risks, issue control measures and find contacts who need to be tested and vaccinated.  </a:t>
            </a:r>
          </a:p>
          <a:p>
            <a:endParaRPr lang="en-US" dirty="0"/>
          </a:p>
          <a:p>
            <a:r>
              <a:rPr lang="en-US" dirty="0"/>
              <a:t>Determining if a person has been reported before is accomplished by searching NC EDSS for an event for the person.  Since NC EDSS records every hepatitis B case reported in the state, it acts as a hepatitis B registry. </a:t>
            </a:r>
          </a:p>
          <a:p>
            <a:endParaRPr lang="en-US" dirty="0"/>
          </a:p>
          <a:p>
            <a:r>
              <a:rPr lang="en-US" dirty="0"/>
              <a:t>Using your regular NC EDSS login that allows you to see your county’s VPD group will work to find any person reported in your county for hepatitis B.   If the person was reported in another county, you will not be able to see the event, so we have given nurses that investigate hepatitis B a second separate special NC EDSS role.</a:t>
            </a:r>
          </a:p>
        </p:txBody>
      </p:sp>
      <p:sp>
        <p:nvSpPr>
          <p:cNvPr id="4" name="Slide Number Placeholder 3"/>
          <p:cNvSpPr>
            <a:spLocks noGrp="1"/>
          </p:cNvSpPr>
          <p:nvPr>
            <p:ph type="sldNum" sz="quarter" idx="10"/>
          </p:nvPr>
        </p:nvSpPr>
        <p:spPr/>
        <p:txBody>
          <a:bodyPr/>
          <a:lstStyle/>
          <a:p>
            <a:fld id="{C6454637-B485-4308-9937-EC8179D9C392}" type="slidenum">
              <a:rPr lang="en-US" smtClean="0"/>
              <a:t>15</a:t>
            </a:fld>
            <a:endParaRPr lang="en-US"/>
          </a:p>
        </p:txBody>
      </p:sp>
    </p:spTree>
    <p:extLst>
      <p:ext uri="{BB962C8B-B14F-4D97-AF65-F5344CB8AC3E}">
        <p14:creationId xmlns:p14="http://schemas.microsoft.com/office/powerpoint/2010/main" val="2967260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hepatitis statewide viewer role is essential for determining if a person has been reported before.  The role allows LHD CD nurses to log in separately to search statewide to see if a person has ever been reported in North Carolina.  Since the role is separate from the regular county role, events cannot be edited while logged in this role.  The nurse must log back in under his or her regular county login to edit events assigned to their county.  Nurses should note basic information for found events such as event type, classification, specimen dates and reporting county while in the state wider view for use later when logged in as a county user.  </a:t>
            </a:r>
          </a:p>
          <a:p>
            <a:endParaRPr lang="en-US" baseline="0" dirty="0"/>
          </a:p>
          <a:p>
            <a:r>
              <a:rPr lang="en-US" baseline="0" dirty="0"/>
              <a:t>To request a hepatitis statewide viewer role please have your supervisor email the NC EDSS helpdesk. It’s always a great idea to have your backup also receive this additional role.</a:t>
            </a:r>
          </a:p>
          <a:p>
            <a:endParaRPr lang="en-US" dirty="0"/>
          </a:p>
          <a:p>
            <a:r>
              <a:rPr lang="en-US" dirty="0"/>
              <a:t>When ever a hepatitis B report is received, if the person is not found when searching NC EDSS while logged in under your regular county user id, a search should be conducted using the hepatitis B statewide viewer role.  </a:t>
            </a:r>
          </a:p>
        </p:txBody>
      </p:sp>
      <p:sp>
        <p:nvSpPr>
          <p:cNvPr id="4" name="Slide Number Placeholder 3"/>
          <p:cNvSpPr>
            <a:spLocks noGrp="1"/>
          </p:cNvSpPr>
          <p:nvPr>
            <p:ph type="sldNum" sz="quarter" idx="10"/>
          </p:nvPr>
        </p:nvSpPr>
        <p:spPr/>
        <p:txBody>
          <a:bodyPr/>
          <a:lstStyle/>
          <a:p>
            <a:fld id="{C6454637-B485-4308-9937-EC8179D9C392}" type="slidenum">
              <a:rPr lang="en-US" smtClean="0"/>
              <a:t>16</a:t>
            </a:fld>
            <a:endParaRPr lang="en-US"/>
          </a:p>
        </p:txBody>
      </p:sp>
    </p:spTree>
    <p:extLst>
      <p:ext uri="{BB962C8B-B14F-4D97-AF65-F5344CB8AC3E}">
        <p14:creationId xmlns:p14="http://schemas.microsoft.com/office/powerpoint/2010/main" val="4175603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54637-B485-4308-9937-EC8179D9C392}" type="slidenum">
              <a:rPr lang="en-US" smtClean="0"/>
              <a:t>17</a:t>
            </a:fld>
            <a:endParaRPr lang="en-US"/>
          </a:p>
        </p:txBody>
      </p:sp>
    </p:spTree>
    <p:extLst>
      <p:ext uri="{BB962C8B-B14F-4D97-AF65-F5344CB8AC3E}">
        <p14:creationId xmlns:p14="http://schemas.microsoft.com/office/powerpoint/2010/main" val="2967260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90000"/>
              </a:lnSpc>
              <a:spcBef>
                <a:spcPts val="0"/>
              </a:spcBef>
              <a:spcAft>
                <a:spcPts val="0"/>
              </a:spcAft>
              <a:buClr>
                <a:srgbClr val="FFFFFF"/>
              </a:buClr>
              <a:buSzPts val="2000"/>
              <a:buNone/>
            </a:pPr>
            <a:r>
              <a:rPr lang="en-US" sz="1200" dirty="0">
                <a:solidFill>
                  <a:srgbClr val="FFFFFF"/>
                </a:solidFill>
              </a:rPr>
              <a:t>This Hepatitis B Investigation and Reporting Steps Summary algorithm provides the steps for investigating and taking control measures for new cases of hepatitis B.  The left side of the page provides basic steps to investigate and collect information needed to evaluate and act upon in a case.  The right side gives instructions for evaluating cases against case definitions to determine what case classification.  </a:t>
            </a:r>
            <a:endParaRPr lang="en-US" dirty="0"/>
          </a:p>
          <a:p>
            <a:pPr marL="0" lvl="0" indent="0" algn="l" rtl="0">
              <a:lnSpc>
                <a:spcPct val="90000"/>
              </a:lnSpc>
              <a:spcBef>
                <a:spcPts val="1000"/>
              </a:spcBef>
              <a:spcAft>
                <a:spcPts val="0"/>
              </a:spcAft>
              <a:buClr>
                <a:schemeClr val="dk1"/>
              </a:buClr>
              <a:buSzPts val="2000"/>
              <a:buNone/>
            </a:pPr>
            <a:endParaRPr lang="en-US" sz="120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person has been previously reported, the algorithm refers to NC EDSS decision trees.  These decision trees are additional algorithms that will be covered later in this presentation and can be found in the HBV manual in the Communicable Disease Manual. </a:t>
            </a:r>
          </a:p>
          <a:p>
            <a:endParaRPr lang="en-US" dirty="0"/>
          </a:p>
        </p:txBody>
      </p:sp>
      <p:sp>
        <p:nvSpPr>
          <p:cNvPr id="4" name="Slide Number Placeholder 3"/>
          <p:cNvSpPr>
            <a:spLocks noGrp="1"/>
          </p:cNvSpPr>
          <p:nvPr>
            <p:ph type="sldNum" sz="quarter" idx="10"/>
          </p:nvPr>
        </p:nvSpPr>
        <p:spPr/>
        <p:txBody>
          <a:bodyPr/>
          <a:lstStyle/>
          <a:p>
            <a:fld id="{C6454637-B485-4308-9937-EC8179D9C392}" type="slidenum">
              <a:rPr lang="en-US" smtClean="0"/>
              <a:t>18</a:t>
            </a:fld>
            <a:endParaRPr lang="en-US"/>
          </a:p>
        </p:txBody>
      </p:sp>
    </p:spTree>
    <p:extLst>
      <p:ext uri="{BB962C8B-B14F-4D97-AF65-F5344CB8AC3E}">
        <p14:creationId xmlns:p14="http://schemas.microsoft.com/office/powerpoint/2010/main" val="3173595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person has not been reported before, information must be gathered to determine if the person reported meets a case definition.  Sometimes the labs results</a:t>
            </a:r>
            <a:r>
              <a:rPr lang="en-US" baseline="0" dirty="0"/>
              <a:t> initially received are enough information to determine whether they are confirmed chronic carriers or do not meet a case definition.  Often the initial information received needs to be supplemented with additional information from the provider including negative labs and clinical assessments.  The information requested in </a:t>
            </a:r>
            <a:r>
              <a:rPr lang="en-US" dirty="0"/>
              <a:t>the Hepatitis B Confidential Communicable Disease Report—Part 2 form or the </a:t>
            </a:r>
            <a:r>
              <a:rPr lang="en-US" baseline="0" dirty="0"/>
              <a:t>clinical and risk history and vaccination packages of acute or chronic hepatitis B events serve as a guide for obtaining required information. </a:t>
            </a:r>
          </a:p>
          <a:p>
            <a:endParaRPr lang="en-US" dirty="0"/>
          </a:p>
          <a:p>
            <a:r>
              <a:rPr lang="en-US" dirty="0"/>
              <a:t>When a person meets a case definition, they are considered infectious and require public health actions to not only control further spread of the disease but to also identify potential contacts and provider education and offer vaccination to those who meet the requirements.  If a person does not meet a case definition, control measures are not required.  However, education about preventative measures may be warranted if the person has risks for the disease discovered in the investigation.</a:t>
            </a:r>
          </a:p>
        </p:txBody>
      </p:sp>
      <p:sp>
        <p:nvSpPr>
          <p:cNvPr id="4" name="Slide Number Placeholder 3"/>
          <p:cNvSpPr>
            <a:spLocks noGrp="1"/>
          </p:cNvSpPr>
          <p:nvPr>
            <p:ph type="sldNum" sz="quarter" idx="10"/>
          </p:nvPr>
        </p:nvSpPr>
        <p:spPr/>
        <p:txBody>
          <a:bodyPr/>
          <a:lstStyle/>
          <a:p>
            <a:fld id="{C6454637-B485-4308-9937-EC8179D9C392}" type="slidenum">
              <a:rPr lang="en-US" smtClean="0"/>
              <a:t>19</a:t>
            </a:fld>
            <a:endParaRPr lang="en-US"/>
          </a:p>
        </p:txBody>
      </p:sp>
    </p:spTree>
    <p:extLst>
      <p:ext uri="{BB962C8B-B14F-4D97-AF65-F5344CB8AC3E}">
        <p14:creationId xmlns:p14="http://schemas.microsoft.com/office/powerpoint/2010/main" val="2967260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454637-B485-4308-9937-EC8179D9C392}" type="slidenum">
              <a:rPr lang="en-US" smtClean="0"/>
              <a:t>2</a:t>
            </a:fld>
            <a:endParaRPr lang="en-US"/>
          </a:p>
        </p:txBody>
      </p:sp>
    </p:spTree>
    <p:extLst>
      <p:ext uri="{BB962C8B-B14F-4D97-AF65-F5344CB8AC3E}">
        <p14:creationId xmlns:p14="http://schemas.microsoft.com/office/powerpoint/2010/main" val="3739859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all available information has been gathered (medical records, ,</a:t>
            </a:r>
            <a:r>
              <a:rPr lang="en-US" baseline="0" dirty="0"/>
              <a:t> this portion of the Investigation and Reporting Step Summary takes you through evaluating case definitions and classifications.  The acute case definition is always considered first.  It requires a </a:t>
            </a:r>
            <a:r>
              <a:rPr lang="en-US" baseline="0" dirty="0" err="1"/>
              <a:t>HBsAg</a:t>
            </a:r>
            <a:r>
              <a:rPr lang="en-US" baseline="0" dirty="0"/>
              <a:t> positive test, IgM must be positive if done and then symptoms and jaundice or an ALT ≥ 100. </a:t>
            </a:r>
          </a:p>
          <a:p>
            <a:endParaRPr lang="en-US" dirty="0"/>
          </a:p>
          <a:p>
            <a:r>
              <a:rPr lang="en-US" baseline="0" dirty="0"/>
              <a:t>If the acute case definition</a:t>
            </a:r>
            <a:r>
              <a:rPr lang="en-US" dirty="0"/>
              <a:t> </a:t>
            </a:r>
            <a:r>
              <a:rPr lang="en-US" baseline="0" dirty="0"/>
              <a:t>cannot be met, the chronic case definition should be considered.  If HBsAg, </a:t>
            </a:r>
            <a:r>
              <a:rPr lang="en-US" baseline="0" dirty="0" err="1"/>
              <a:t>HBeAg</a:t>
            </a:r>
            <a:r>
              <a:rPr lang="en-US" baseline="0" dirty="0"/>
              <a:t> or HB DNA is present and an IgM  is negative at the same time, the case is confirmed chronic because the virus is present, and the person is not in the acute phase of infection.  </a:t>
            </a:r>
            <a:r>
              <a:rPr lang="en-US" dirty="0"/>
              <a:t>If  </a:t>
            </a:r>
            <a:r>
              <a:rPr lang="en-US" dirty="0" err="1"/>
              <a:t>HBsAg</a:t>
            </a:r>
            <a:r>
              <a:rPr lang="en-US" dirty="0"/>
              <a:t>, </a:t>
            </a:r>
            <a:r>
              <a:rPr lang="en-US" dirty="0" err="1"/>
              <a:t>HBeAg</a:t>
            </a:r>
            <a:r>
              <a:rPr lang="en-US" dirty="0"/>
              <a:t> or HB DNA  is present for longer than 6 months, regardless of the presence of IgM, it is chronic confirmed case.  If </a:t>
            </a:r>
            <a:r>
              <a:rPr lang="en-US" dirty="0" err="1"/>
              <a:t>HBsAg</a:t>
            </a:r>
            <a:r>
              <a:rPr lang="en-US" dirty="0"/>
              <a:t>, </a:t>
            </a:r>
            <a:r>
              <a:rPr lang="en-US" dirty="0" err="1"/>
              <a:t>HBeAg</a:t>
            </a:r>
            <a:r>
              <a:rPr lang="en-US" dirty="0"/>
              <a:t> or HB DNA are present without the negative IgM or for less than 6 months, the case meets the chronic probable case definition.  </a:t>
            </a:r>
          </a:p>
          <a:p>
            <a:endParaRPr lang="en-US" dirty="0"/>
          </a:p>
          <a:p>
            <a:r>
              <a:rPr lang="en-US" dirty="0"/>
              <a:t>HB core antibody IgM is a reportable lab result by North Carolina Administrative Code.  A positive IgM will often be reported alone because of this.  The positive IgM alone will not meet any case definition because it’s an antibody and cannot not prove the presence of the virus.  In most circumstances IgM would not be tested for alone, it would be part of a larger panel that should include </a:t>
            </a:r>
            <a:r>
              <a:rPr lang="en-US" dirty="0" err="1"/>
              <a:t>HBsAg</a:t>
            </a:r>
            <a:r>
              <a:rPr lang="en-US" dirty="0"/>
              <a:t>.  Any case submitted with a positive HB core IgM antibody positive must have evidence in the form of a negative HBsAg or HB DNA proving the person does not have active infection to be closed as does not meet case criteria by the State Disease Registrar. Since negative labs are not reportable these labs will need to be requested from the testing provider.</a:t>
            </a:r>
          </a:p>
          <a:p>
            <a:endParaRPr lang="en-US" dirty="0"/>
          </a:p>
        </p:txBody>
      </p:sp>
      <p:sp>
        <p:nvSpPr>
          <p:cNvPr id="4" name="Slide Number Placeholder 3"/>
          <p:cNvSpPr>
            <a:spLocks noGrp="1"/>
          </p:cNvSpPr>
          <p:nvPr>
            <p:ph type="sldNum" sz="quarter" idx="10"/>
          </p:nvPr>
        </p:nvSpPr>
        <p:spPr/>
        <p:txBody>
          <a:bodyPr/>
          <a:lstStyle/>
          <a:p>
            <a:fld id="{C6454637-B485-4308-9937-EC8179D9C392}" type="slidenum">
              <a:rPr lang="en-US" smtClean="0"/>
              <a:t>20</a:t>
            </a:fld>
            <a:endParaRPr lang="en-US"/>
          </a:p>
        </p:txBody>
      </p:sp>
    </p:spTree>
    <p:extLst>
      <p:ext uri="{BB962C8B-B14F-4D97-AF65-F5344CB8AC3E}">
        <p14:creationId xmlns:p14="http://schemas.microsoft.com/office/powerpoint/2010/main" val="2967260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Electronic Laboratory Reports (ELR’s) automatically create NC EDSS events or the DPH receives a paper report, a Hepatitis B Lab/Condition Report event will be created as a place holder to contain the laboratory results.</a:t>
            </a:r>
          </a:p>
          <a:p>
            <a:endParaRPr lang="en-US" dirty="0"/>
          </a:p>
          <a:p>
            <a:r>
              <a:rPr lang="en-US" dirty="0"/>
              <a:t>For persons who have not previously been reported, you must change the Lab/Condition Report to an Acute Hepatitis B or Chronic Hepatitis B event based on your investigation findings.  These disease events contain clinical and risk history packages for you to document your investigation findings in.  If the person does not meet any case definition it is fine to leave the event as a Lab/Condition Report. </a:t>
            </a:r>
          </a:p>
          <a:p>
            <a:endParaRPr lang="en-US" dirty="0"/>
          </a:p>
          <a:p>
            <a:r>
              <a:rPr lang="en-US" dirty="0"/>
              <a:t>To change the Lab/Condition Report to acute or chronic, click on the “Edit Event Properties” button.   </a:t>
            </a:r>
          </a:p>
        </p:txBody>
      </p:sp>
      <p:sp>
        <p:nvSpPr>
          <p:cNvPr id="4" name="Slide Number Placeholder 3"/>
          <p:cNvSpPr>
            <a:spLocks noGrp="1"/>
          </p:cNvSpPr>
          <p:nvPr>
            <p:ph type="sldNum" sz="quarter" idx="10"/>
          </p:nvPr>
        </p:nvSpPr>
        <p:spPr/>
        <p:txBody>
          <a:bodyPr/>
          <a:lstStyle/>
          <a:p>
            <a:fld id="{C6454637-B485-4308-9937-EC8179D9C392}" type="slidenum">
              <a:rPr lang="en-US" smtClean="0"/>
              <a:t>21</a:t>
            </a:fld>
            <a:endParaRPr lang="en-US"/>
          </a:p>
        </p:txBody>
      </p:sp>
    </p:spTree>
    <p:extLst>
      <p:ext uri="{BB962C8B-B14F-4D97-AF65-F5344CB8AC3E}">
        <p14:creationId xmlns:p14="http://schemas.microsoft.com/office/powerpoint/2010/main" val="2967260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Edit Event Properties button is clicked, the edit event properties screen will open.  In this screen you can change the disease. </a:t>
            </a:r>
          </a:p>
          <a:p>
            <a:endParaRPr lang="en-US" dirty="0"/>
          </a:p>
          <a:p>
            <a:r>
              <a:rPr lang="en-US" dirty="0"/>
              <a:t>To change this screen, use the  “Change Disease To” drop down selection.  You can choose either acute or chronic.  If you choose acute and find later through your investigation that the person does not meet the acute case definition, you can use this mechanism to change the disease to chronic with no loss of data already entered. </a:t>
            </a:r>
          </a:p>
        </p:txBody>
      </p:sp>
      <p:sp>
        <p:nvSpPr>
          <p:cNvPr id="4" name="Slide Number Placeholder 3"/>
          <p:cNvSpPr>
            <a:spLocks noGrp="1"/>
          </p:cNvSpPr>
          <p:nvPr>
            <p:ph type="sldNum" sz="quarter" idx="10"/>
          </p:nvPr>
        </p:nvSpPr>
        <p:spPr/>
        <p:txBody>
          <a:bodyPr/>
          <a:lstStyle/>
          <a:p>
            <a:fld id="{C6454637-B485-4308-9937-EC8179D9C392}" type="slidenum">
              <a:rPr lang="en-US" smtClean="0"/>
              <a:t>22</a:t>
            </a:fld>
            <a:endParaRPr lang="en-US"/>
          </a:p>
        </p:txBody>
      </p:sp>
    </p:spTree>
    <p:extLst>
      <p:ext uri="{BB962C8B-B14F-4D97-AF65-F5344CB8AC3E}">
        <p14:creationId xmlns:p14="http://schemas.microsoft.com/office/powerpoint/2010/main" val="2967260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454637-B485-4308-9937-EC8179D9C392}" type="slidenum">
              <a:rPr lang="en-US" smtClean="0"/>
              <a:t>23</a:t>
            </a:fld>
            <a:endParaRPr lang="en-US"/>
          </a:p>
        </p:txBody>
      </p:sp>
    </p:spTree>
    <p:extLst>
      <p:ext uri="{BB962C8B-B14F-4D97-AF65-F5344CB8AC3E}">
        <p14:creationId xmlns:p14="http://schemas.microsoft.com/office/powerpoint/2010/main" val="2967260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nature of hepatitis B reporting with previous</a:t>
            </a:r>
            <a:r>
              <a:rPr lang="en-US" baseline="0" dirty="0"/>
              <a:t> reports and ongoing testing over years, local health department NC EDSS users should never </a:t>
            </a:r>
            <a:r>
              <a:rPr lang="en-US" baseline="0" dirty="0" err="1"/>
              <a:t>deduplicate</a:t>
            </a:r>
            <a:r>
              <a:rPr lang="en-US" baseline="0" dirty="0"/>
              <a:t> hepatitis B events.  Events should be assigned to the state for merging.  If there is an immediate need, call or email the viral hepatitis surveillance coordinator and request deduplication.</a:t>
            </a:r>
            <a:endParaRPr lang="en-US" dirty="0"/>
          </a:p>
        </p:txBody>
      </p:sp>
      <p:sp>
        <p:nvSpPr>
          <p:cNvPr id="4" name="Slide Number Placeholder 3"/>
          <p:cNvSpPr>
            <a:spLocks noGrp="1"/>
          </p:cNvSpPr>
          <p:nvPr>
            <p:ph type="sldNum" sz="quarter" idx="10"/>
          </p:nvPr>
        </p:nvSpPr>
        <p:spPr/>
        <p:txBody>
          <a:bodyPr/>
          <a:lstStyle/>
          <a:p>
            <a:fld id="{C6454637-B485-4308-9937-EC8179D9C392}" type="slidenum">
              <a:rPr lang="en-US" smtClean="0"/>
              <a:t>24</a:t>
            </a:fld>
            <a:endParaRPr lang="en-US"/>
          </a:p>
        </p:txBody>
      </p:sp>
    </p:spTree>
    <p:extLst>
      <p:ext uri="{BB962C8B-B14F-4D97-AF65-F5344CB8AC3E}">
        <p14:creationId xmlns:p14="http://schemas.microsoft.com/office/powerpoint/2010/main" val="2967260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reporting hepatitis in NC EDSS for persons previously reported, there are 2</a:t>
            </a:r>
            <a:r>
              <a:rPr lang="en-US" baseline="0" dirty="0"/>
              <a:t> decision trees/algorithms, one for reports received as paper laboratory results or CD Part 1 reports and one for NC EDSS events generated by Electronic Lab Reports (ELR’s) or paper labs entered by state staff.  These decision trees are useful for determining how to handle persons who have been previously reported.  By answering yes or no to each block and following the arrows, it will lead you through the reporting process.  We will go into detail on how to perform all of the functions required to follow the paths but will not follow every possible path.</a:t>
            </a:r>
          </a:p>
          <a:p>
            <a:endParaRPr lang="en-US" dirty="0"/>
          </a:p>
          <a:p>
            <a:r>
              <a:rPr lang="en-US" dirty="0"/>
              <a:t>These trees can be found in the Hepatitis B manual in the Communicable Disease Manual.</a:t>
            </a:r>
          </a:p>
        </p:txBody>
      </p:sp>
      <p:sp>
        <p:nvSpPr>
          <p:cNvPr id="4" name="Slide Number Placeholder 3"/>
          <p:cNvSpPr>
            <a:spLocks noGrp="1"/>
          </p:cNvSpPr>
          <p:nvPr>
            <p:ph type="sldNum" sz="quarter" idx="10"/>
          </p:nvPr>
        </p:nvSpPr>
        <p:spPr/>
        <p:txBody>
          <a:bodyPr/>
          <a:lstStyle/>
          <a:p>
            <a:fld id="{C6454637-B485-4308-9937-EC8179D9C392}" type="slidenum">
              <a:rPr lang="en-US" smtClean="0"/>
              <a:t>25</a:t>
            </a:fld>
            <a:endParaRPr lang="en-US"/>
          </a:p>
        </p:txBody>
      </p:sp>
    </p:spTree>
    <p:extLst>
      <p:ext uri="{BB962C8B-B14F-4D97-AF65-F5344CB8AC3E}">
        <p14:creationId xmlns:p14="http://schemas.microsoft.com/office/powerpoint/2010/main" val="3173595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Notice the red warning for a missing Illness Identification Date type in this Hepatitis</a:t>
            </a:r>
            <a:r>
              <a:rPr lang="en-US" dirty="0"/>
              <a:t> B </a:t>
            </a:r>
            <a:r>
              <a:rPr lang="en-US" baseline="0" dirty="0"/>
              <a:t>Lab/Condition Report, the field is found in the clinical package.  The Lab/Condition Event does not have a clinic package, so there is no way to complete the field and eliminate the red concern.  In this instance it is OK</a:t>
            </a:r>
            <a:r>
              <a:rPr lang="en-US" dirty="0"/>
              <a:t> to submit this event to the state with the red concern remaining since there is nothing you can do to get rid of the concern</a:t>
            </a:r>
            <a:r>
              <a:rPr lang="en-US" baseline="0" dirty="0"/>
              <a:t>. </a:t>
            </a:r>
          </a:p>
          <a:p>
            <a:endParaRPr lang="en-US" baseline="0" dirty="0"/>
          </a:p>
          <a:p>
            <a:r>
              <a:rPr lang="en-US" baseline="0" dirty="0"/>
              <a:t>The reason the Lab/Condition Event does not have a clinical or risk history package is to prevent any possible changes to those packages when the new event is merged into the original reported event.  Using the Lab/Condition Report without the clinical or risk history</a:t>
            </a:r>
            <a:r>
              <a:rPr lang="en-US" dirty="0"/>
              <a:t> </a:t>
            </a:r>
            <a:r>
              <a:rPr lang="en-US" baseline="0" dirty="0"/>
              <a:t>protects the previously submitted data in an acute or chronic event from being changed.  </a:t>
            </a:r>
          </a:p>
          <a:p>
            <a:endParaRPr lang="en-US" dirty="0"/>
          </a:p>
          <a:p>
            <a:r>
              <a:rPr lang="en-US" baseline="0" dirty="0"/>
              <a:t>The Lab/Condition</a:t>
            </a:r>
            <a:r>
              <a:rPr lang="en-US" dirty="0"/>
              <a:t> Report</a:t>
            </a:r>
            <a:r>
              <a:rPr lang="en-US" baseline="0" dirty="0"/>
              <a:t> mechanism can also be used by the</a:t>
            </a:r>
            <a:r>
              <a:rPr lang="en-US" dirty="0"/>
              <a:t> LHD to add attachments such as copies of signed control measures to a closed event as well as deal with additional testing.  Simply create a Hepatitis B Lab/Condition Event for the person and attach the document to it.  Note in the investigation trail the reason for the event and assign it to the State Disease Registrar.  There is no need to complete Subsequent Report Package if no further testing was done </a:t>
            </a:r>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6454637-B485-4308-9937-EC8179D9C392}" type="slidenum">
              <a:rPr lang="en-US" smtClean="0"/>
              <a:t>26</a:t>
            </a:fld>
            <a:endParaRPr lang="en-US"/>
          </a:p>
        </p:txBody>
      </p:sp>
    </p:spTree>
    <p:extLst>
      <p:ext uri="{BB962C8B-B14F-4D97-AF65-F5344CB8AC3E}">
        <p14:creationId xmlns:p14="http://schemas.microsoft.com/office/powerpoint/2010/main" val="2967260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Lab/Condition Events are received at the state for a person already reported, they will be reviewed by the state and merged into the original reported event for the person.  Since the Lab/Condition Event did not contain a clinical or risk history package, there will be no change to those packages. </a:t>
            </a:r>
          </a:p>
          <a:p>
            <a:endParaRPr lang="en-US" baseline="0" dirty="0"/>
          </a:p>
          <a:p>
            <a:endParaRPr lang="en-US" baseline="0" dirty="0"/>
          </a:p>
          <a:p>
            <a:r>
              <a:rPr lang="en-US" baseline="0" dirty="0"/>
              <a:t>Subsequent Report Packages will merge into the original event and create a chronological history of reporting for the patient.  Labs and attachments will also merge into the original event and be available.  The dates for the Subsequent</a:t>
            </a:r>
            <a:r>
              <a:rPr lang="en-US" dirty="0"/>
              <a:t> Reports should roughly match the specimen dates for labs received after the initial report. </a:t>
            </a:r>
            <a:endParaRPr lang="en-US" baseline="0" dirty="0"/>
          </a:p>
        </p:txBody>
      </p:sp>
      <p:sp>
        <p:nvSpPr>
          <p:cNvPr id="4" name="Slide Number Placeholder 3"/>
          <p:cNvSpPr>
            <a:spLocks noGrp="1"/>
          </p:cNvSpPr>
          <p:nvPr>
            <p:ph type="sldNum" sz="quarter" idx="10"/>
          </p:nvPr>
        </p:nvSpPr>
        <p:spPr/>
        <p:txBody>
          <a:bodyPr/>
          <a:lstStyle/>
          <a:p>
            <a:fld id="{C6454637-B485-4308-9937-EC8179D9C392}" type="slidenum">
              <a:rPr lang="en-US" smtClean="0"/>
              <a:t>27</a:t>
            </a:fld>
            <a:endParaRPr lang="en-US"/>
          </a:p>
        </p:txBody>
      </p:sp>
    </p:spTree>
    <p:extLst>
      <p:ext uri="{BB962C8B-B14F-4D97-AF65-F5344CB8AC3E}">
        <p14:creationId xmlns:p14="http://schemas.microsoft.com/office/powerpoint/2010/main" val="2967260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 ensure the Subsequent Report is connected with the correct previous event, you will be asked to include the previous event id number.  It can be placed in the package in on of 2 ways.  If the persons previous event was within your county, you can use the search function within the package.  If you found the previous event outside of your county by using the statewide viewer role, you will have to manually type in the event number.  The field size is limited and may not take an entire event ID number with a prefix of NETSS, just put in the last 10 digits. </a:t>
            </a:r>
          </a:p>
          <a:p>
            <a:endParaRPr lang="en-US" dirty="0"/>
          </a:p>
        </p:txBody>
      </p:sp>
      <p:sp>
        <p:nvSpPr>
          <p:cNvPr id="4" name="Slide Number Placeholder 3"/>
          <p:cNvSpPr>
            <a:spLocks noGrp="1"/>
          </p:cNvSpPr>
          <p:nvPr>
            <p:ph type="sldNum" sz="quarter" idx="10"/>
          </p:nvPr>
        </p:nvSpPr>
        <p:spPr/>
        <p:txBody>
          <a:bodyPr/>
          <a:lstStyle/>
          <a:p>
            <a:fld id="{C6454637-B485-4308-9937-EC8179D9C392}" type="slidenum">
              <a:rPr lang="en-US" smtClean="0"/>
              <a:t>28</a:t>
            </a:fld>
            <a:endParaRPr lang="en-US"/>
          </a:p>
        </p:txBody>
      </p:sp>
    </p:spTree>
    <p:extLst>
      <p:ext uri="{BB962C8B-B14F-4D97-AF65-F5344CB8AC3E}">
        <p14:creationId xmlns:p14="http://schemas.microsoft.com/office/powerpoint/2010/main" val="1758673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Once the specimen date is entered and the Subsequent Report opens and the previous event id is documented, it is a matter of answering a few questions.  For males there should be no information needed you cannot obtain using the persons original report and the current lab information in this event.  It should take only a matter of minutes to clear a Lab/Condition Event for a male who has been previously reported.  If you found the previous event using the statewide viewer role, you should have noted basic information to prevent the need to access the statewide view again. </a:t>
            </a:r>
            <a:endParaRPr lang="en-US" dirty="0"/>
          </a:p>
        </p:txBody>
      </p:sp>
      <p:sp>
        <p:nvSpPr>
          <p:cNvPr id="4" name="Slide Number Placeholder 3"/>
          <p:cNvSpPr>
            <a:spLocks noGrp="1"/>
          </p:cNvSpPr>
          <p:nvPr>
            <p:ph type="sldNum" sz="quarter" idx="10"/>
          </p:nvPr>
        </p:nvSpPr>
        <p:spPr/>
        <p:txBody>
          <a:bodyPr/>
          <a:lstStyle/>
          <a:p>
            <a:fld id="{C6454637-B485-4308-9937-EC8179D9C392}" type="slidenum">
              <a:rPr lang="en-US" smtClean="0"/>
              <a:t>29</a:t>
            </a:fld>
            <a:endParaRPr lang="en-US"/>
          </a:p>
        </p:txBody>
      </p:sp>
    </p:spTree>
    <p:extLst>
      <p:ext uri="{BB962C8B-B14F-4D97-AF65-F5344CB8AC3E}">
        <p14:creationId xmlns:p14="http://schemas.microsoft.com/office/powerpoint/2010/main" val="1758673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other tools we will cover in this webinar that are intended to make reporting hepatitis B easier.  If you keep these tools together and bring them out when working a hepatitis B investigation, the logical sequence will fall into place.</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6454637-B485-4308-9937-EC8179D9C392}" type="slidenum">
              <a:rPr lang="en-US" smtClean="0"/>
              <a:t>3</a:t>
            </a:fld>
            <a:endParaRPr lang="en-US"/>
          </a:p>
        </p:txBody>
      </p:sp>
    </p:spTree>
    <p:extLst>
      <p:ext uri="{BB962C8B-B14F-4D97-AF65-F5344CB8AC3E}">
        <p14:creationId xmlns:p14="http://schemas.microsoft.com/office/powerpoint/2010/main" val="17586733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a:t>
            </a:r>
            <a:r>
              <a:rPr lang="en-US" baseline="0" dirty="0"/>
              <a:t> person is a female between 14 and 50, the pregnancy question must be answered. This does not mean a pregnancy test has been done, it is to be answered to the best of the providers knowledge or the individual's knowledge, is she pregnant or even was she tested because she is pregnant.  If the answer is “No”, then event is assigned to the State Disease Registrar.   If a person pregnancy status cannot be ascertained form the provider or testing facility the patient should be contacted and pregnancy status should be discussed. </a:t>
            </a:r>
            <a:endParaRPr lang="en-US" dirty="0"/>
          </a:p>
        </p:txBody>
      </p:sp>
      <p:sp>
        <p:nvSpPr>
          <p:cNvPr id="4" name="Slide Number Placeholder 3"/>
          <p:cNvSpPr>
            <a:spLocks noGrp="1"/>
          </p:cNvSpPr>
          <p:nvPr>
            <p:ph type="sldNum" sz="quarter" idx="10"/>
          </p:nvPr>
        </p:nvSpPr>
        <p:spPr/>
        <p:txBody>
          <a:bodyPr/>
          <a:lstStyle/>
          <a:p>
            <a:fld id="{C6454637-B485-4308-9937-EC8179D9C392}" type="slidenum">
              <a:rPr lang="en-US" smtClean="0"/>
              <a:t>30</a:t>
            </a:fld>
            <a:endParaRPr lang="en-US"/>
          </a:p>
        </p:txBody>
      </p:sp>
    </p:spTree>
    <p:extLst>
      <p:ext uri="{BB962C8B-B14F-4D97-AF65-F5344CB8AC3E}">
        <p14:creationId xmlns:p14="http://schemas.microsoft.com/office/powerpoint/2010/main" val="17586733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person is pregnant</a:t>
            </a:r>
            <a:r>
              <a:rPr lang="en-US" baseline="0" dirty="0"/>
              <a:t> and yes is selected, additional fields will open.  Enter the EDD as it is a required field and LHDs are expected to obtain that information from the testing provider and/or patient.</a:t>
            </a:r>
            <a:endParaRPr lang="en-US" dirty="0"/>
          </a:p>
        </p:txBody>
      </p:sp>
      <p:sp>
        <p:nvSpPr>
          <p:cNvPr id="4" name="Slide Number Placeholder 3"/>
          <p:cNvSpPr>
            <a:spLocks noGrp="1"/>
          </p:cNvSpPr>
          <p:nvPr>
            <p:ph type="sldNum" sz="quarter" idx="10"/>
          </p:nvPr>
        </p:nvSpPr>
        <p:spPr/>
        <p:txBody>
          <a:bodyPr/>
          <a:lstStyle/>
          <a:p>
            <a:fld id="{C6454637-B485-4308-9937-EC8179D9C392}" type="slidenum">
              <a:rPr lang="en-US" smtClean="0"/>
              <a:t>31</a:t>
            </a:fld>
            <a:endParaRPr lang="en-US"/>
          </a:p>
        </p:txBody>
      </p:sp>
    </p:spTree>
    <p:extLst>
      <p:ext uri="{BB962C8B-B14F-4D97-AF65-F5344CB8AC3E}">
        <p14:creationId xmlns:p14="http://schemas.microsoft.com/office/powerpoint/2010/main" val="1758673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women previously reported</a:t>
            </a:r>
            <a:r>
              <a:rPr lang="en-US" baseline="0" dirty="0"/>
              <a:t> as confirmed chronic</a:t>
            </a:r>
            <a:r>
              <a:rPr lang="en-US" dirty="0"/>
              <a:t>, the Lab/Condition</a:t>
            </a:r>
            <a:r>
              <a:rPr lang="en-US" baseline="0" dirty="0"/>
              <a:t> Event with a pregnancy documented in the Subsequent Report Package can be assigned to State Perinatal Case Management with the reason LHD to Perinatal HEP B Management.  If you are in doubt as to where to assign an event, assign it to the State Disease Registrar, if it needs to go to Perinatal Case Management, we will assign it there. </a:t>
            </a:r>
          </a:p>
          <a:p>
            <a:endParaRPr lang="en-US" baseline="0" dirty="0"/>
          </a:p>
          <a:p>
            <a:r>
              <a:rPr lang="en-US" baseline="0" dirty="0"/>
              <a:t>For any other report, Hepatitis B Lab/Condition Events should be assigned to the State Disease Registrar. </a:t>
            </a:r>
            <a:endParaRPr lang="en-US" dirty="0"/>
          </a:p>
        </p:txBody>
      </p:sp>
      <p:sp>
        <p:nvSpPr>
          <p:cNvPr id="4" name="Slide Number Placeholder 3"/>
          <p:cNvSpPr>
            <a:spLocks noGrp="1"/>
          </p:cNvSpPr>
          <p:nvPr>
            <p:ph type="sldNum" sz="quarter" idx="10"/>
          </p:nvPr>
        </p:nvSpPr>
        <p:spPr/>
        <p:txBody>
          <a:bodyPr/>
          <a:lstStyle/>
          <a:p>
            <a:fld id="{C6454637-B485-4308-9937-EC8179D9C392}" type="slidenum">
              <a:rPr lang="en-US" smtClean="0"/>
              <a:t>32</a:t>
            </a:fld>
            <a:endParaRPr lang="en-US"/>
          </a:p>
        </p:txBody>
      </p:sp>
    </p:spTree>
    <p:extLst>
      <p:ext uri="{BB962C8B-B14F-4D97-AF65-F5344CB8AC3E}">
        <p14:creationId xmlns:p14="http://schemas.microsoft.com/office/powerpoint/2010/main" val="1758673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Life Insurance Companies: The physician for the life insurance company has no clinical relationship with the person and can provide no information about the case.  Contacting the life insurance company or their provider does not serve any purpose.   The patient’s have not been informed of their test results by the life insurance company and the CD nurse may be the first to tell them of their condition. If a life insurance company is labeled as the  provider on a positive hepatitis B lab for a person who has not been previously reported, contact the patient.  Provide information about the disease and recommend repeat testing to confirm the results, either by the health department or by the persons own provider if they choose.  Ensure HBsAg and anti-HB core total are included in the testing.  If the testing confirms the case, provide education, control measures and follow up on contacts.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Plasma and blood donation centers: Every person without a previously reported hepatitis B event that is identified by a plasma or blood donation center should be confirmed by testing through their own provider or the local health department.  However, if the patient refuses or is lost to follow-up (per LHD policy) then the CD nurse is finished and the positive from the donation center will be submitted to the state for reporting.  Events that have retesting identified as pending will need to remain in LHD workflows</a:t>
            </a:r>
            <a:endParaRPr dirty="0"/>
          </a:p>
          <a:p>
            <a:pPr marL="457200" lvl="1" indent="0" algn="l" rtl="0">
              <a:spcBef>
                <a:spcPts val="0"/>
              </a:spcBef>
              <a:spcAft>
                <a:spcPts val="0"/>
              </a:spcAft>
              <a:buNone/>
            </a:pPr>
            <a:r>
              <a:rPr lang="en-US" sz="1200" dirty="0">
                <a:solidFill>
                  <a:schemeClr val="dk1"/>
                </a:solidFill>
                <a:latin typeface="Calibri"/>
                <a:ea typeface="Calibri"/>
                <a:cs typeface="Calibri"/>
                <a:sym typeface="Calibri"/>
              </a:rPr>
              <a:t>This is in part because the HBV DNA and HCV RNA will show up much earlier than the HBsAg or anti-HBC.  Follow-up testing 1-3 month after initial testing could reveal an acute infection. </a:t>
            </a:r>
            <a:endParaRPr dirty="0"/>
          </a:p>
          <a:p>
            <a:pPr marL="457200" lvl="1" indent="0" algn="l" rtl="0">
              <a:spcBef>
                <a:spcPts val="0"/>
              </a:spcBef>
              <a:spcAft>
                <a:spcPts val="0"/>
              </a:spcAft>
              <a:buNone/>
            </a:pPr>
            <a:r>
              <a:rPr lang="en-US" sz="1200" dirty="0">
                <a:solidFill>
                  <a:schemeClr val="dk1"/>
                </a:solidFill>
                <a:latin typeface="Calibri"/>
                <a:ea typeface="Calibri"/>
                <a:cs typeface="Calibri"/>
                <a:sym typeface="Calibri"/>
              </a:rPr>
              <a:t>Call the donation center and request the serologic tests (including negatives) that were performed in addition to those on the DHHS Form 2124 Part 1 and follow the same investigation process you do with all your other HBV events.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Organ Donation Centers: Testing of organ donors is often done postmortem.  This blood can often be hemolyzed (ruptured red blood cells).  Hemolysis of the blood adversely effects the HBsAg test which can give false positive test results.  Investigation with the next of kin should not be undertaken if the only lab present is a single positive HBsAg test.  Instead, contact  with the patients primary care provider (if known) to assess risk factors and hepatitis status prior to death.  NAAT (DNA) testing and anti-HB core total testing should be in agreement with the HBsAg result before doing a contact investigation for a deceased person.  Generally all donation centers will perform HBsAg, anti-HBC and HBV DNA testing. </a:t>
            </a:r>
            <a:r>
              <a:rPr lang="en-US" sz="1200" b="0" i="0" u="none" strike="noStrike" cap="none" dirty="0">
                <a:solidFill>
                  <a:schemeClr val="dk1"/>
                </a:solidFill>
                <a:effectLst/>
                <a:latin typeface="Calibri"/>
                <a:ea typeface="Calibri"/>
                <a:cs typeface="Calibri"/>
                <a:sym typeface="Calibri"/>
              </a:rPr>
              <a:t>If the anti-</a:t>
            </a:r>
            <a:r>
              <a:rPr lang="en-US" sz="1200" b="0" i="0" u="none" strike="noStrike" cap="none" dirty="0" err="1">
                <a:solidFill>
                  <a:schemeClr val="dk1"/>
                </a:solidFill>
                <a:effectLst/>
                <a:latin typeface="Calibri"/>
                <a:ea typeface="Calibri"/>
                <a:cs typeface="Calibri"/>
                <a:sym typeface="Calibri"/>
              </a:rPr>
              <a:t>HBc</a:t>
            </a:r>
            <a:r>
              <a:rPr lang="en-US" sz="1200" b="0" i="0" u="none" strike="noStrike" cap="none" dirty="0">
                <a:solidFill>
                  <a:schemeClr val="dk1"/>
                </a:solidFill>
                <a:effectLst/>
                <a:latin typeface="Calibri"/>
                <a:ea typeface="Calibri"/>
                <a:cs typeface="Calibri"/>
                <a:sym typeface="Calibri"/>
              </a:rPr>
              <a:t> and HBV DNA are found to be negative with a positive HBsAg the event would not be reportable. </a:t>
            </a:r>
            <a:r>
              <a:rPr lang="en-US" dirty="0"/>
              <a:t> If a center performs HBsAg testing only and is confirmed via neutralization an investigation will need to be done and contacts followed. If no contact information is given with the reported labs or, for the next of kin, the event will be closed as a case by disease registrar. </a:t>
            </a:r>
            <a:endParaRPr dirty="0"/>
          </a:p>
        </p:txBody>
      </p:sp>
      <p:sp>
        <p:nvSpPr>
          <p:cNvPr id="311" name="Google Shape;311;p1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30" name="Google Shape;330;p2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0" name="Google Shape;340;p2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62" name="Google Shape;362;p2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6454637-B485-4308-9937-EC8179D9C392}" type="slidenum">
              <a:rPr lang="en-US" smtClean="0"/>
              <a:t>37</a:t>
            </a:fld>
            <a:endParaRPr lang="en-US"/>
          </a:p>
        </p:txBody>
      </p:sp>
    </p:spTree>
    <p:extLst>
      <p:ext uri="{BB962C8B-B14F-4D97-AF65-F5344CB8AC3E}">
        <p14:creationId xmlns:p14="http://schemas.microsoft.com/office/powerpoint/2010/main" val="29672603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6454637-B485-4308-9937-EC8179D9C392}" type="slidenum">
              <a:rPr lang="en-US" smtClean="0"/>
              <a:t>38</a:t>
            </a:fld>
            <a:endParaRPr lang="en-US"/>
          </a:p>
        </p:txBody>
      </p:sp>
    </p:spTree>
    <p:extLst>
      <p:ext uri="{BB962C8B-B14F-4D97-AF65-F5344CB8AC3E}">
        <p14:creationId xmlns:p14="http://schemas.microsoft.com/office/powerpoint/2010/main" val="29672603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413169-DA83-4644-9C46-D06CD01C64AF}" type="slidenum">
              <a:rPr lang="en-US" smtClean="0"/>
              <a:t>39</a:t>
            </a:fld>
            <a:endParaRPr lang="en-US"/>
          </a:p>
        </p:txBody>
      </p:sp>
    </p:spTree>
    <p:extLst>
      <p:ext uri="{BB962C8B-B14F-4D97-AF65-F5344CB8AC3E}">
        <p14:creationId xmlns:p14="http://schemas.microsoft.com/office/powerpoint/2010/main" val="1220643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When investigating a person not previously reported for hepatitis B, the acute case definition should be considered first. </a:t>
            </a:r>
          </a:p>
          <a:p>
            <a:pPr marL="171450" indent="-171450">
              <a:buFont typeface="Arial" panose="020B0604020202020204" pitchFamily="34" charset="0"/>
              <a:buChar char="•"/>
            </a:pPr>
            <a:r>
              <a:rPr lang="en-US" baseline="0" dirty="0"/>
              <a:t>Persons meeting acute case definition need to be given CM’s and contacts followed as well as retesting in 6 months for possible self clearance of the virus.</a:t>
            </a:r>
          </a:p>
          <a:p>
            <a:pPr marL="628650" lvl="1" indent="-171450">
              <a:buFont typeface="Arial" panose="020B0604020202020204" pitchFamily="34" charset="0"/>
              <a:buChar char="•"/>
            </a:pPr>
            <a:r>
              <a:rPr lang="en-US" baseline="0" dirty="0"/>
              <a:t>Immune</a:t>
            </a:r>
          </a:p>
          <a:p>
            <a:pPr marL="171450" indent="-171450">
              <a:buFont typeface="Arial" panose="020B0604020202020204" pitchFamily="34" charset="0"/>
              <a:buChar char="•"/>
            </a:pP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7EBA4709-09EA-4170-A6AE-D51447EC4ADD}" type="slidenum">
              <a:rPr lang="en-US" smtClean="0"/>
              <a:t>4</a:t>
            </a:fld>
            <a:endParaRPr lang="en-US"/>
          </a:p>
        </p:txBody>
      </p:sp>
    </p:spTree>
    <p:extLst>
      <p:ext uri="{BB962C8B-B14F-4D97-AF65-F5344CB8AC3E}">
        <p14:creationId xmlns:p14="http://schemas.microsoft.com/office/powerpoint/2010/main" val="729651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Hepatitis B surface antigen is typically the first marker of infection that can be detected along with the HBV DNA and HBeAg. HBsAg is usually detectable anywhere from 3-6 weeks after exposure.  The next detectable marker is hepatitis B core antibody IgM and because the core antibody IgM is part of the core total antibody it will also be detectable. IgM anti-HBc are created in response to HBcAg (IgM anti-HBc is part of the anti-HBc (IgM &amp; IgG)). This will occur before the person shows any S/S which typically occur 60-120 days after exposure with an average incubation period of 90 days.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HBV has two windows periods 1) Time between HBsAg to anti-HBs seroconversion. 2) the period between infection and appearance of HBsAg.  </a:t>
            </a:r>
            <a:endParaRPr/>
          </a:p>
          <a:p>
            <a:pPr marL="0" lvl="0" indent="0" algn="l" rtl="0">
              <a:spcBef>
                <a:spcPts val="0"/>
              </a:spcBef>
              <a:spcAft>
                <a:spcPts val="0"/>
              </a:spcAft>
              <a:buNone/>
            </a:pPr>
            <a:endParaRPr/>
          </a:p>
        </p:txBody>
      </p:sp>
      <p:sp>
        <p:nvSpPr>
          <p:cNvPr id="182" name="Google Shape;182;p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chronic hepatitis b case definition with a classification of probable is met at any point the virus is laboratory detected with one of the following : HBsAg, </a:t>
            </a:r>
            <a:r>
              <a:rPr kumimoji="0" lang="en-US" sz="1200" b="0" i="0" u="none" strike="noStrike" kern="1200" cap="none" spc="0" normalizeH="0" baseline="0" noProof="0" dirty="0" err="1">
                <a:ln>
                  <a:noFill/>
                </a:ln>
                <a:solidFill>
                  <a:prstClr val="black"/>
                </a:solidFill>
                <a:effectLst/>
                <a:uLnTx/>
                <a:uFillTx/>
                <a:latin typeface="+mn-lt"/>
                <a:ea typeface="+mn-ea"/>
                <a:cs typeface="+mn-cs"/>
              </a:rPr>
              <a:t>HBeAg</a:t>
            </a:r>
            <a:r>
              <a:rPr kumimoji="0" lang="en-US" sz="1200" b="0" i="0" u="none" strike="noStrike" kern="1200" cap="none" spc="0" normalizeH="0" baseline="0" noProof="0" dirty="0">
                <a:ln>
                  <a:noFill/>
                </a:ln>
                <a:solidFill>
                  <a:prstClr val="black"/>
                </a:solidFill>
                <a:effectLst/>
                <a:uLnTx/>
                <a:uFillTx/>
                <a:latin typeface="+mn-lt"/>
                <a:ea typeface="+mn-ea"/>
                <a:cs typeface="+mn-cs"/>
              </a:rPr>
              <a:t> or HBV DNA.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Anyone who meets the probable classification should be tested after 6 months to confirm the chronic carrier state.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When the presence of the virus is confirmed with a (+) HBsAg, </a:t>
            </a:r>
            <a:r>
              <a:rPr kumimoji="0" lang="en-US" sz="1200" b="0" i="0" u="none" strike="noStrike" kern="1200" cap="none" spc="0" normalizeH="0" baseline="0" noProof="0" dirty="0" err="1">
                <a:ln>
                  <a:noFill/>
                </a:ln>
                <a:solidFill>
                  <a:prstClr val="black"/>
                </a:solidFill>
                <a:effectLst/>
                <a:uLnTx/>
                <a:uFillTx/>
                <a:latin typeface="+mn-lt"/>
                <a:ea typeface="+mn-ea"/>
                <a:cs typeface="+mn-cs"/>
              </a:rPr>
              <a:t>HBeAg</a:t>
            </a:r>
            <a:r>
              <a:rPr kumimoji="0" lang="en-US" sz="1200" b="0" i="0" u="none" strike="noStrike" kern="1200" cap="none" spc="0" normalizeH="0" baseline="0" noProof="0" dirty="0">
                <a:ln>
                  <a:noFill/>
                </a:ln>
                <a:solidFill>
                  <a:prstClr val="black"/>
                </a:solidFill>
                <a:effectLst/>
                <a:uLnTx/>
                <a:uFillTx/>
                <a:latin typeface="+mn-lt"/>
                <a:ea typeface="+mn-ea"/>
                <a:cs typeface="+mn-cs"/>
              </a:rPr>
              <a:t> or HBV DNA and a (-) IgM anti-</a:t>
            </a:r>
            <a:r>
              <a:rPr kumimoji="0" lang="en-US" sz="1200" b="0" i="0" u="none" strike="noStrike" kern="1200" cap="none" spc="0" normalizeH="0" baseline="0" noProof="0" dirty="0" err="1">
                <a:ln>
                  <a:noFill/>
                </a:ln>
                <a:solidFill>
                  <a:prstClr val="black"/>
                </a:solidFill>
                <a:effectLst/>
                <a:uLnTx/>
                <a:uFillTx/>
                <a:latin typeface="+mn-lt"/>
                <a:ea typeface="+mn-ea"/>
                <a:cs typeface="+mn-cs"/>
              </a:rPr>
              <a:t>HBc</a:t>
            </a:r>
            <a:r>
              <a:rPr kumimoji="0" lang="en-US" sz="1200" b="0" i="0" u="none" strike="noStrike" kern="1200" cap="none" spc="0" normalizeH="0" baseline="0" noProof="0" dirty="0">
                <a:ln>
                  <a:noFill/>
                </a:ln>
                <a:solidFill>
                  <a:prstClr val="black"/>
                </a:solidFill>
                <a:effectLst/>
                <a:uLnTx/>
                <a:uFillTx/>
                <a:latin typeface="+mn-lt"/>
                <a:ea typeface="+mn-ea"/>
                <a:cs typeface="+mn-cs"/>
              </a:rPr>
              <a:t>  indicates that the acute phase has ended and the patient is now chronic confirmed. The chronic carrier state will also be confirmed when laboratory testing is more than 6 months apart (+) HBsAg, </a:t>
            </a:r>
            <a:r>
              <a:rPr kumimoji="0" lang="en-US" sz="1200" b="0" i="0" u="none" strike="noStrike" kern="1200" cap="none" spc="0" normalizeH="0" baseline="0" noProof="0" dirty="0" err="1">
                <a:ln>
                  <a:noFill/>
                </a:ln>
                <a:solidFill>
                  <a:prstClr val="black"/>
                </a:solidFill>
                <a:effectLst/>
                <a:uLnTx/>
                <a:uFillTx/>
                <a:latin typeface="+mn-lt"/>
                <a:ea typeface="+mn-ea"/>
                <a:cs typeface="+mn-cs"/>
              </a:rPr>
              <a:t>HBeAg</a:t>
            </a:r>
            <a:r>
              <a:rPr kumimoji="0" lang="en-US" sz="1200" b="0" i="0" u="none" strike="noStrike" kern="1200" cap="none" spc="0" normalizeH="0" baseline="0" noProof="0" dirty="0">
                <a:ln>
                  <a:noFill/>
                </a:ln>
                <a:solidFill>
                  <a:prstClr val="black"/>
                </a:solidFill>
                <a:effectLst/>
                <a:uLnTx/>
                <a:uFillTx/>
                <a:latin typeface="+mn-lt"/>
                <a:ea typeface="+mn-ea"/>
                <a:cs typeface="+mn-cs"/>
              </a:rPr>
              <a:t>, HBV DNA.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is a comment in the definition regarding discordant results.  A single positive of any of the 3 will meet the case definition regardless if one of the  other tests is positive.  It is possible for infected persons to be HBsAg negative and DNA positive and visa versa.  Cases with multiple discordant labs will be evaluated at the state level. </a:t>
            </a:r>
          </a:p>
          <a:p>
            <a:endParaRPr lang="en-US" dirty="0"/>
          </a:p>
        </p:txBody>
      </p:sp>
      <p:sp>
        <p:nvSpPr>
          <p:cNvPr id="4" name="Slide Number Placeholder 3"/>
          <p:cNvSpPr>
            <a:spLocks noGrp="1"/>
          </p:cNvSpPr>
          <p:nvPr>
            <p:ph type="sldNum" sz="quarter" idx="10"/>
          </p:nvPr>
        </p:nvSpPr>
        <p:spPr/>
        <p:txBody>
          <a:bodyPr/>
          <a:lstStyle/>
          <a:p>
            <a:fld id="{7EBA4709-09EA-4170-A6AE-D51447EC4ADD}" type="slidenum">
              <a:rPr lang="en-US" smtClean="0"/>
              <a:t>6</a:t>
            </a:fld>
            <a:endParaRPr lang="en-US"/>
          </a:p>
        </p:txBody>
      </p:sp>
    </p:spTree>
    <p:extLst>
      <p:ext uri="{BB962C8B-B14F-4D97-AF65-F5344CB8AC3E}">
        <p14:creationId xmlns:p14="http://schemas.microsoft.com/office/powerpoint/2010/main" val="3877754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Chronic hepatitis B starts out at around 6 months after exposure to the hepatitis B virus.  All the same labs are detectable (HBsAg, </a:t>
            </a:r>
            <a:r>
              <a:rPr lang="en-US" dirty="0" err="1"/>
              <a:t>HBeAg</a:t>
            </a:r>
            <a:r>
              <a:rPr lang="en-US" dirty="0"/>
              <a:t>/</a:t>
            </a:r>
            <a:r>
              <a:rPr lang="en-US" dirty="0" err="1"/>
              <a:t>HBeAb</a:t>
            </a:r>
            <a:r>
              <a:rPr lang="en-US" dirty="0"/>
              <a:t>, HBV DNA, anti-HBc  with one exception IgM anti-HBc. If during the acute phase the person clears the virus the anti-HBs will be positive and it will take some time for the HBsAg and HBV DNA to disappear and the anti-HBc and </a:t>
            </a:r>
            <a:r>
              <a:rPr lang="en-US" dirty="0" err="1"/>
              <a:t>HBeAg</a:t>
            </a:r>
            <a:r>
              <a:rPr lang="en-US" dirty="0"/>
              <a:t> will remain for the life of the person.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There are individuals whose case may differ from either the acute or chronic courses shown in these graphs.  Some persons may continue to have detectable IgM anti-HBc for many years.  Although these graphs represent the norm for most cases, variations will occur.  </a:t>
            </a:r>
            <a:endParaRPr dirty="0"/>
          </a:p>
          <a:p>
            <a:pPr marL="0" lvl="0" indent="0" algn="l" rtl="0">
              <a:spcBef>
                <a:spcPts val="0"/>
              </a:spcBef>
              <a:spcAft>
                <a:spcPts val="0"/>
              </a:spcAft>
              <a:buNone/>
            </a:pPr>
            <a:endParaRPr dirty="0"/>
          </a:p>
        </p:txBody>
      </p:sp>
      <p:sp>
        <p:nvSpPr>
          <p:cNvPr id="190" name="Google Shape;190;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Perinatal Hepatitis B case definition is for cases where perinatal transmission occurs</a:t>
            </a:r>
            <a:r>
              <a:rPr lang="en-US" dirty="0"/>
              <a:t> in a child born in the U.S.</a:t>
            </a:r>
            <a:r>
              <a:rPr lang="en-US" baseline="0" dirty="0"/>
              <a:t>  To be reported under this case definition a child must be born to a hepatitis B positive mother in the United States and test </a:t>
            </a:r>
            <a:r>
              <a:rPr lang="en-US" baseline="0" dirty="0" err="1"/>
              <a:t>HBsAg</a:t>
            </a:r>
            <a:r>
              <a:rPr lang="en-US" baseline="0" dirty="0"/>
              <a:t> positive.  If the child is born outside the U.S., the chronic case definition would apply.  Children born to hepatitis B positive mothers are treated at birth (Vaccine &amp; HBIG) to prevent development of the disease.  Treatment is highly effective (85-95%) and most children do not develop the disease.   We create</a:t>
            </a:r>
            <a:r>
              <a:rPr lang="en-US" dirty="0"/>
              <a:t> a Perinatal Hepatitis B event for every child born to a hepatitis B positive mother to track the vaccination and testing of the child.  The classification status of “contact” is to be used while this tracking occurs.  Once the child completes his/her vaccines and receives PVST testing to show a (-) HBsAg and a (+) anti-HBs the case will be closed as does not meet criteria.  In the rare circumstances of either treatment failure or late/non existent prenatal care/testing where children becomes infected with the HBV, the case classification will be changed to confirmed and event reported. </a:t>
            </a:r>
          </a:p>
        </p:txBody>
      </p:sp>
      <p:sp>
        <p:nvSpPr>
          <p:cNvPr id="4" name="Slide Number Placeholder 3"/>
          <p:cNvSpPr>
            <a:spLocks noGrp="1"/>
          </p:cNvSpPr>
          <p:nvPr>
            <p:ph type="sldNum" sz="quarter" idx="10"/>
          </p:nvPr>
        </p:nvSpPr>
        <p:spPr/>
        <p:txBody>
          <a:bodyPr/>
          <a:lstStyle/>
          <a:p>
            <a:fld id="{C6454637-B485-4308-9937-EC8179D9C392}" type="slidenum">
              <a:rPr lang="en-US" smtClean="0"/>
              <a:t>8</a:t>
            </a:fld>
            <a:endParaRPr lang="en-US"/>
          </a:p>
        </p:txBody>
      </p:sp>
    </p:spTree>
    <p:extLst>
      <p:ext uri="{BB962C8B-B14F-4D97-AF65-F5344CB8AC3E}">
        <p14:creationId xmlns:p14="http://schemas.microsoft.com/office/powerpoint/2010/main" val="3147458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dirty="0"/>
              <a:t>During the time the Hepatitis B virus is replicating in the liver, the body’s immune system is actively trying to fight off the infection by developing antibodies to neutralize the virus.  Antibodies are created by the immune system in response to antigens.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 can test directly for 2 of the antigens and 3 antibodies.  There is no test for hepatitis core antigen or the IgG  antibody the other component to the core antigen.  However, we do test for the total antibodies to the core antigen which is the total of the IgM and IgG antibodies.  These serologic tests form the basis for hepatitis B testing.  </a:t>
            </a:r>
            <a:endParaRPr dirty="0"/>
          </a:p>
        </p:txBody>
      </p:sp>
      <p:sp>
        <p:nvSpPr>
          <p:cNvPr id="205" name="Google Shape;205;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F2AE23-DEDB-41EC-8003-F673C45C2286}" type="datetime1">
              <a:rPr lang="en-US" smtClean="0"/>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AC23F1-1AA3-4B85-8C7C-7A597536F04F}" type="slidenum">
              <a:rPr lang="en-US" smtClean="0"/>
              <a:t>‹#›</a:t>
            </a:fld>
            <a:endParaRPr lang="en-US" dirty="0"/>
          </a:p>
        </p:txBody>
      </p:sp>
    </p:spTree>
    <p:extLst>
      <p:ext uri="{BB962C8B-B14F-4D97-AF65-F5344CB8AC3E}">
        <p14:creationId xmlns:p14="http://schemas.microsoft.com/office/powerpoint/2010/main" val="1140639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03C6A4-36CE-4C02-B192-3B9AA3470B39}" type="datetime1">
              <a:rPr lang="en-US" smtClean="0"/>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AC23F1-1AA3-4B85-8C7C-7A597536F04F}" type="slidenum">
              <a:rPr lang="en-US" smtClean="0"/>
              <a:t>‹#›</a:t>
            </a:fld>
            <a:endParaRPr lang="en-US" dirty="0"/>
          </a:p>
        </p:txBody>
      </p:sp>
    </p:spTree>
    <p:extLst>
      <p:ext uri="{BB962C8B-B14F-4D97-AF65-F5344CB8AC3E}">
        <p14:creationId xmlns:p14="http://schemas.microsoft.com/office/powerpoint/2010/main" val="213570238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03C6A4-36CE-4C02-B192-3B9AA3470B39}" type="datetime1">
              <a:rPr lang="en-US" smtClean="0"/>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AC23F1-1AA3-4B85-8C7C-7A597536F04F}"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0403089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03C6A4-36CE-4C02-B192-3B9AA3470B39}" type="datetime1">
              <a:rPr lang="en-US" smtClean="0"/>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AC23F1-1AA3-4B85-8C7C-7A597536F04F}" type="slidenum">
              <a:rPr lang="en-US" smtClean="0"/>
              <a:t>‹#›</a:t>
            </a:fld>
            <a:endParaRPr lang="en-US" dirty="0"/>
          </a:p>
        </p:txBody>
      </p:sp>
    </p:spTree>
    <p:extLst>
      <p:ext uri="{BB962C8B-B14F-4D97-AF65-F5344CB8AC3E}">
        <p14:creationId xmlns:p14="http://schemas.microsoft.com/office/powerpoint/2010/main" val="401642555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03C6A4-36CE-4C02-B192-3B9AA3470B39}" type="datetime1">
              <a:rPr lang="en-US" smtClean="0"/>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AC23F1-1AA3-4B85-8C7C-7A597536F04F}"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5817952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03C6A4-36CE-4C02-B192-3B9AA3470B39}" type="datetime1">
              <a:rPr lang="en-US" smtClean="0"/>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AC23F1-1AA3-4B85-8C7C-7A597536F04F}" type="slidenum">
              <a:rPr lang="en-US" smtClean="0"/>
              <a:t>‹#›</a:t>
            </a:fld>
            <a:endParaRPr lang="en-US" dirty="0"/>
          </a:p>
        </p:txBody>
      </p:sp>
    </p:spTree>
    <p:extLst>
      <p:ext uri="{BB962C8B-B14F-4D97-AF65-F5344CB8AC3E}">
        <p14:creationId xmlns:p14="http://schemas.microsoft.com/office/powerpoint/2010/main" val="35041142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6E03B4-C869-4310-9884-9C5818735A76}" type="datetime1">
              <a:rPr lang="en-US" smtClean="0"/>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AC23F1-1AA3-4B85-8C7C-7A597536F04F}" type="slidenum">
              <a:rPr lang="en-US" smtClean="0"/>
              <a:t>‹#›</a:t>
            </a:fld>
            <a:endParaRPr lang="en-US" dirty="0"/>
          </a:p>
        </p:txBody>
      </p:sp>
    </p:spTree>
    <p:extLst>
      <p:ext uri="{BB962C8B-B14F-4D97-AF65-F5344CB8AC3E}">
        <p14:creationId xmlns:p14="http://schemas.microsoft.com/office/powerpoint/2010/main" val="1372264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7BF611-518F-4528-A89F-661BB6C10D59}" type="datetime1">
              <a:rPr lang="en-US" smtClean="0"/>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AC23F1-1AA3-4B85-8C7C-7A597536F04F}" type="slidenum">
              <a:rPr lang="en-US" smtClean="0"/>
              <a:t>‹#›</a:t>
            </a:fld>
            <a:endParaRPr lang="en-US" dirty="0"/>
          </a:p>
        </p:txBody>
      </p:sp>
    </p:spTree>
    <p:extLst>
      <p:ext uri="{BB962C8B-B14F-4D97-AF65-F5344CB8AC3E}">
        <p14:creationId xmlns:p14="http://schemas.microsoft.com/office/powerpoint/2010/main" val="2706986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8"/>
        <p:cNvGrpSpPr/>
        <p:nvPr/>
      </p:nvGrpSpPr>
      <p:grpSpPr>
        <a:xfrm>
          <a:off x="0" y="0"/>
          <a:ext cx="0" cy="0"/>
          <a:chOff x="0" y="0"/>
          <a:chExt cx="0" cy="0"/>
        </a:xfrm>
      </p:grpSpPr>
      <p:pic>
        <p:nvPicPr>
          <p:cNvPr id="39" name="Google Shape;39;p6"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0" name="Google Shape;40;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685330" y="2367095"/>
            <a:ext cx="7772870" cy="3424107"/>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14802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95683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18112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DC71F0-AE6D-4892-A425-817AE333CFC0}" type="datetime1">
              <a:rPr lang="en-US" smtClean="0"/>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AC23F1-1AA3-4B85-8C7C-7A597536F04F}" type="slidenum">
              <a:rPr lang="en-US" smtClean="0"/>
              <a:t>‹#›</a:t>
            </a:fld>
            <a:endParaRPr lang="en-US" dirty="0"/>
          </a:p>
        </p:txBody>
      </p:sp>
    </p:spTree>
    <p:extLst>
      <p:ext uri="{BB962C8B-B14F-4D97-AF65-F5344CB8AC3E}">
        <p14:creationId xmlns:p14="http://schemas.microsoft.com/office/powerpoint/2010/main" val="3991134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0" name="Google Shape;30;p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1" name="Google Shape;31;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64432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2781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8"/>
        <p:cNvGrpSpPr/>
        <p:nvPr/>
      </p:nvGrpSpPr>
      <p:grpSpPr>
        <a:xfrm>
          <a:off x="0" y="0"/>
          <a:ext cx="0" cy="0"/>
          <a:chOff x="0" y="0"/>
          <a:chExt cx="0" cy="0"/>
        </a:xfrm>
      </p:grpSpPr>
      <p:pic>
        <p:nvPicPr>
          <p:cNvPr id="39" name="Google Shape;39;p6" descr="Droplets-SD-Content-R1d.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0" name="Google Shape;40;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685330" y="2367095"/>
            <a:ext cx="7772870" cy="3424107"/>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63224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48" name="Google Shape;48;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73508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54" name="Google Shape;54;p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5" name="Google Shape;55;p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56" name="Google Shape;56;p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7" name="Google Shape;57;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74742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91730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68" name="Google Shape;68;p10"/>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07267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76" name="Google Shape;76;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360391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0820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3"/>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45700" rIns="91425" bIns="45700" anchor="t" anchorCtr="0"/>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88" name="Google Shape;88;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0160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55B06C-D709-4CA0-B7A9-15C600725BCB}" type="datetime1">
              <a:rPr lang="en-US" smtClean="0"/>
              <a:t>3/7/2022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AC23F1-1AA3-4B85-8C7C-7A597536F04F}" type="slidenum">
              <a:rPr lang="en-US" smtClean="0"/>
              <a:t>‹#›</a:t>
            </a:fld>
            <a:endParaRPr lang="en-US" dirty="0"/>
          </a:p>
        </p:txBody>
      </p:sp>
    </p:spTree>
    <p:extLst>
      <p:ext uri="{BB962C8B-B14F-4D97-AF65-F5344CB8AC3E}">
        <p14:creationId xmlns:p14="http://schemas.microsoft.com/office/powerpoint/2010/main" val="3743754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4A280B-C4F1-4C5F-B601-EA3FB75E3948}" type="datetime1">
              <a:rPr lang="en-US" smtClean="0"/>
              <a:t>3/7/2022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AC23F1-1AA3-4B85-8C7C-7A597536F04F}" type="slidenum">
              <a:rPr lang="en-US" smtClean="0"/>
              <a:t>‹#›</a:t>
            </a:fld>
            <a:endParaRPr lang="en-US" dirty="0"/>
          </a:p>
        </p:txBody>
      </p:sp>
    </p:spTree>
    <p:extLst>
      <p:ext uri="{BB962C8B-B14F-4D97-AF65-F5344CB8AC3E}">
        <p14:creationId xmlns:p14="http://schemas.microsoft.com/office/powerpoint/2010/main" val="409000090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F0340B-83F6-4DE4-B42F-21099EA293DB}" type="datetime1">
              <a:rPr lang="en-US" smtClean="0"/>
              <a:t>3/7/2022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AC23F1-1AA3-4B85-8C7C-7A597536F04F}" type="slidenum">
              <a:rPr lang="en-US" smtClean="0"/>
              <a:t>‹#›</a:t>
            </a:fld>
            <a:endParaRPr lang="en-US" dirty="0"/>
          </a:p>
        </p:txBody>
      </p:sp>
    </p:spTree>
    <p:extLst>
      <p:ext uri="{BB962C8B-B14F-4D97-AF65-F5344CB8AC3E}">
        <p14:creationId xmlns:p14="http://schemas.microsoft.com/office/powerpoint/2010/main" val="264667647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2DED65-3ACD-4680-8304-0424E92A1B29}" type="datetime1">
              <a:rPr lang="en-US" smtClean="0"/>
              <a:t>3/7/2022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AC23F1-1AA3-4B85-8C7C-7A597536F04F}" type="slidenum">
              <a:rPr lang="en-US" smtClean="0"/>
              <a:t>‹#›</a:t>
            </a:fld>
            <a:endParaRPr lang="en-US" dirty="0"/>
          </a:p>
        </p:txBody>
      </p:sp>
    </p:spTree>
    <p:extLst>
      <p:ext uri="{BB962C8B-B14F-4D97-AF65-F5344CB8AC3E}">
        <p14:creationId xmlns:p14="http://schemas.microsoft.com/office/powerpoint/2010/main" val="3583347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A6CB5-9D84-48FC-9151-CD3E7A197B50}" type="datetime1">
              <a:rPr lang="en-US" smtClean="0"/>
              <a:t>3/7/2022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AC23F1-1AA3-4B85-8C7C-7A597536F04F}" type="slidenum">
              <a:rPr lang="en-US" smtClean="0"/>
              <a:t>‹#›</a:t>
            </a:fld>
            <a:endParaRPr lang="en-US" dirty="0"/>
          </a:p>
        </p:txBody>
      </p:sp>
    </p:spTree>
    <p:extLst>
      <p:ext uri="{BB962C8B-B14F-4D97-AF65-F5344CB8AC3E}">
        <p14:creationId xmlns:p14="http://schemas.microsoft.com/office/powerpoint/2010/main" val="373509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E8A870F-DCEB-4763-BC9E-0AFD8796AFDE}" type="datetime1">
              <a:rPr lang="en-US" smtClean="0"/>
              <a:t>3/7/2022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AC23F1-1AA3-4B85-8C7C-7A597536F04F}" type="slidenum">
              <a:rPr lang="en-US" smtClean="0"/>
              <a:t>‹#›</a:t>
            </a:fld>
            <a:endParaRPr lang="en-US" dirty="0"/>
          </a:p>
        </p:txBody>
      </p:sp>
    </p:spTree>
    <p:extLst>
      <p:ext uri="{BB962C8B-B14F-4D97-AF65-F5344CB8AC3E}">
        <p14:creationId xmlns:p14="http://schemas.microsoft.com/office/powerpoint/2010/main" val="70325158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E2BE51-05D8-4BE7-A1FA-EA04BDFE5958}" type="datetime1">
              <a:rPr lang="en-US" smtClean="0"/>
              <a:t>3/7/2022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AC23F1-1AA3-4B85-8C7C-7A597536F04F}" type="slidenum">
              <a:rPr lang="en-US" smtClean="0"/>
              <a:t>‹#›</a:t>
            </a:fld>
            <a:endParaRPr lang="en-US" dirty="0"/>
          </a:p>
        </p:txBody>
      </p:sp>
    </p:spTree>
    <p:extLst>
      <p:ext uri="{BB962C8B-B14F-4D97-AF65-F5344CB8AC3E}">
        <p14:creationId xmlns:p14="http://schemas.microsoft.com/office/powerpoint/2010/main" val="2618943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03C6A4-36CE-4C02-B192-3B9AA3470B39}" type="datetime1">
              <a:rPr lang="en-US" smtClean="0"/>
              <a:t>3/7/2022</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E4AC23F1-1AA3-4B85-8C7C-7A597536F04F}" type="slidenum">
              <a:rPr lang="en-US" smtClean="0"/>
              <a:t>‹#›</a:t>
            </a:fld>
            <a:endParaRPr lang="en-US" dirty="0"/>
          </a:p>
        </p:txBody>
      </p:sp>
    </p:spTree>
    <p:extLst>
      <p:ext uri="{BB962C8B-B14F-4D97-AF65-F5344CB8AC3E}">
        <p14:creationId xmlns:p14="http://schemas.microsoft.com/office/powerpoint/2010/main" val="28503631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48441825"/>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about:blank"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4.tmp"/></Relationships>
</file>

<file path=ppt/slides/_rels/slide2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ndc.services.cdc.gov/conditions/hepatitis-c-acute/"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epi.publichealth.nc.gov/cd/lhds/manuals/cd/conference/docs/PerinatalHepBWebinar_Sep17.pd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hyperlink" Target="https://www.cdc.gov/hepatitis/resources/professionals/training/serology/training.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828800"/>
            <a:ext cx="7543800" cy="2933700"/>
          </a:xfrm>
        </p:spPr>
        <p:txBody>
          <a:bodyPr>
            <a:normAutofit/>
          </a:bodyPr>
          <a:lstStyle/>
          <a:p>
            <a:pPr algn="ctr"/>
            <a:r>
              <a:rPr lang="en-US" sz="4400" cap="none" dirty="0">
                <a:solidFill>
                  <a:schemeClr val="tx1"/>
                </a:solidFill>
              </a:rPr>
              <a:t>Reporting Hepatitis B in the North Carolina Electronic Disease Surveillance System (NC EDSS</a:t>
            </a:r>
            <a:r>
              <a:rPr lang="en-US" sz="4400" cap="none" dirty="0"/>
              <a:t>)</a:t>
            </a:r>
          </a:p>
          <a:p>
            <a:endParaRPr lang="en-US" sz="2000" dirty="0"/>
          </a:p>
        </p:txBody>
      </p:sp>
      <p:sp>
        <p:nvSpPr>
          <p:cNvPr id="2" name="Slide Number Placeholder 1">
            <a:extLst>
              <a:ext uri="{FF2B5EF4-FFF2-40B4-BE49-F238E27FC236}">
                <a16:creationId xmlns:a16="http://schemas.microsoft.com/office/drawing/2014/main" id="{FEEEC317-BB4D-4C8A-B5A2-6EB8E4804E10}"/>
              </a:ext>
            </a:extLst>
          </p:cNvPr>
          <p:cNvSpPr>
            <a:spLocks noGrp="1"/>
          </p:cNvSpPr>
          <p:nvPr>
            <p:ph type="sldNum" sz="quarter" idx="12"/>
          </p:nvPr>
        </p:nvSpPr>
        <p:spPr/>
        <p:txBody>
          <a:bodyPr/>
          <a:lstStyle/>
          <a:p>
            <a:fld id="{E4AC23F1-1AA3-4B85-8C7C-7A597536F04F}" type="slidenum">
              <a:rPr lang="en-US" smtClean="0"/>
              <a:t>1</a:t>
            </a:fld>
            <a:endParaRPr lang="en-US" dirty="0"/>
          </a:p>
        </p:txBody>
      </p:sp>
    </p:spTree>
    <p:extLst>
      <p:ext uri="{BB962C8B-B14F-4D97-AF65-F5344CB8AC3E}">
        <p14:creationId xmlns:p14="http://schemas.microsoft.com/office/powerpoint/2010/main" val="424749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303712-9019-4D7C-915F-A219957779FC}"/>
              </a:ext>
            </a:extLst>
          </p:cNvPr>
          <p:cNvSpPr>
            <a:spLocks noGrp="1"/>
          </p:cNvSpPr>
          <p:nvPr>
            <p:ph type="sldNum" sz="quarter" idx="12"/>
          </p:nvPr>
        </p:nvSpPr>
        <p:spPr>
          <a:xfrm>
            <a:off x="6334388" y="6375679"/>
            <a:ext cx="2114549" cy="345796"/>
          </a:xfrm>
        </p:spPr>
        <p:txBody>
          <a:bodyPr>
            <a:normAutofit/>
          </a:bodyPr>
          <a:lstStyle/>
          <a:p>
            <a:pPr>
              <a:spcAft>
                <a:spcPts val="600"/>
              </a:spcAft>
            </a:pPr>
            <a:fld id="{E4AC23F1-1AA3-4B85-8C7C-7A597536F04F}" type="slidenum">
              <a:rPr lang="en-US">
                <a:solidFill>
                  <a:schemeClr val="tx2"/>
                </a:solidFill>
              </a:rPr>
              <a:pPr>
                <a:spcAft>
                  <a:spcPts val="600"/>
                </a:spcAft>
              </a:pPr>
              <a:t>10</a:t>
            </a:fld>
            <a:endParaRPr lang="en-US">
              <a:solidFill>
                <a:schemeClr val="tx2"/>
              </a:solidFill>
            </a:endParaRPr>
          </a:p>
        </p:txBody>
      </p:sp>
      <p:graphicFrame>
        <p:nvGraphicFramePr>
          <p:cNvPr id="3" name="Table 2">
            <a:extLst>
              <a:ext uri="{FF2B5EF4-FFF2-40B4-BE49-F238E27FC236}">
                <a16:creationId xmlns:a16="http://schemas.microsoft.com/office/drawing/2014/main" id="{FE88352B-6BBD-4D82-9BA3-6EB056EE6FC0}"/>
              </a:ext>
            </a:extLst>
          </p:cNvPr>
          <p:cNvGraphicFramePr>
            <a:graphicFrameLocks noGrp="1"/>
          </p:cNvGraphicFramePr>
          <p:nvPr>
            <p:extLst>
              <p:ext uri="{D42A27DB-BD31-4B8C-83A1-F6EECF244321}">
                <p14:modId xmlns:p14="http://schemas.microsoft.com/office/powerpoint/2010/main" val="1877287001"/>
              </p:ext>
            </p:extLst>
          </p:nvPr>
        </p:nvGraphicFramePr>
        <p:xfrm>
          <a:off x="304801" y="1143000"/>
          <a:ext cx="8458201" cy="4033734"/>
        </p:xfrm>
        <a:graphic>
          <a:graphicData uri="http://schemas.openxmlformats.org/drawingml/2006/table">
            <a:tbl>
              <a:tblPr firstRow="1" bandRow="1">
                <a:tableStyleId>{5C22544A-7EE6-4342-B048-85BDC9FD1C3A}</a:tableStyleId>
              </a:tblPr>
              <a:tblGrid>
                <a:gridCol w="1800671">
                  <a:extLst>
                    <a:ext uri="{9D8B030D-6E8A-4147-A177-3AD203B41FA5}">
                      <a16:colId xmlns:a16="http://schemas.microsoft.com/office/drawing/2014/main" val="958089286"/>
                    </a:ext>
                  </a:extLst>
                </a:gridCol>
                <a:gridCol w="1112342">
                  <a:extLst>
                    <a:ext uri="{9D8B030D-6E8A-4147-A177-3AD203B41FA5}">
                      <a16:colId xmlns:a16="http://schemas.microsoft.com/office/drawing/2014/main" val="1319629569"/>
                    </a:ext>
                  </a:extLst>
                </a:gridCol>
                <a:gridCol w="809476">
                  <a:extLst>
                    <a:ext uri="{9D8B030D-6E8A-4147-A177-3AD203B41FA5}">
                      <a16:colId xmlns:a16="http://schemas.microsoft.com/office/drawing/2014/main" val="1635678126"/>
                    </a:ext>
                  </a:extLst>
                </a:gridCol>
                <a:gridCol w="809476">
                  <a:extLst>
                    <a:ext uri="{9D8B030D-6E8A-4147-A177-3AD203B41FA5}">
                      <a16:colId xmlns:a16="http://schemas.microsoft.com/office/drawing/2014/main" val="3858150062"/>
                    </a:ext>
                  </a:extLst>
                </a:gridCol>
                <a:gridCol w="1126109">
                  <a:extLst>
                    <a:ext uri="{9D8B030D-6E8A-4147-A177-3AD203B41FA5}">
                      <a16:colId xmlns:a16="http://schemas.microsoft.com/office/drawing/2014/main" val="1847340362"/>
                    </a:ext>
                  </a:extLst>
                </a:gridCol>
                <a:gridCol w="1126109">
                  <a:extLst>
                    <a:ext uri="{9D8B030D-6E8A-4147-A177-3AD203B41FA5}">
                      <a16:colId xmlns:a16="http://schemas.microsoft.com/office/drawing/2014/main" val="2609440458"/>
                    </a:ext>
                  </a:extLst>
                </a:gridCol>
                <a:gridCol w="864542">
                  <a:extLst>
                    <a:ext uri="{9D8B030D-6E8A-4147-A177-3AD203B41FA5}">
                      <a16:colId xmlns:a16="http://schemas.microsoft.com/office/drawing/2014/main" val="3620747487"/>
                    </a:ext>
                  </a:extLst>
                </a:gridCol>
                <a:gridCol w="809476">
                  <a:extLst>
                    <a:ext uri="{9D8B030D-6E8A-4147-A177-3AD203B41FA5}">
                      <a16:colId xmlns:a16="http://schemas.microsoft.com/office/drawing/2014/main" val="1593170560"/>
                    </a:ext>
                  </a:extLst>
                </a:gridCol>
              </a:tblGrid>
              <a:tr h="944839">
                <a:tc>
                  <a:txBody>
                    <a:bodyPr/>
                    <a:lstStyle/>
                    <a:p>
                      <a:r>
                        <a:rPr lang="en-US" sz="1200" dirty="0"/>
                        <a:t>Classification</a:t>
                      </a:r>
                    </a:p>
                  </a:txBody>
                  <a:tcPr marL="78727" marR="78727" marT="39363" marB="39363"/>
                </a:tc>
                <a:tc>
                  <a:txBody>
                    <a:bodyPr/>
                    <a:lstStyle/>
                    <a:p>
                      <a:r>
                        <a:rPr lang="en-US" sz="1200"/>
                        <a:t>HBsAg</a:t>
                      </a:r>
                    </a:p>
                  </a:txBody>
                  <a:tcPr marL="78727" marR="78727" marT="39363" marB="39363"/>
                </a:tc>
                <a:tc>
                  <a:txBody>
                    <a:bodyPr/>
                    <a:lstStyle/>
                    <a:p>
                      <a:r>
                        <a:rPr lang="en-US" sz="1200"/>
                        <a:t>Anti-HBc</a:t>
                      </a:r>
                    </a:p>
                  </a:txBody>
                  <a:tcPr marL="78727" marR="78727" marT="39363" marB="39363"/>
                </a:tc>
                <a:tc>
                  <a:txBody>
                    <a:bodyPr/>
                    <a:lstStyle/>
                    <a:p>
                      <a:r>
                        <a:rPr lang="en-US" sz="1200"/>
                        <a:t>IgM anti-HBc</a:t>
                      </a:r>
                    </a:p>
                  </a:txBody>
                  <a:tcPr marL="78727" marR="78727" marT="39363" marB="39363"/>
                </a:tc>
                <a:tc>
                  <a:txBody>
                    <a:bodyPr/>
                    <a:lstStyle/>
                    <a:p>
                      <a:r>
                        <a:rPr lang="en-US" sz="1200"/>
                        <a:t>HBeAg</a:t>
                      </a:r>
                    </a:p>
                  </a:txBody>
                  <a:tcPr marL="78727" marR="78727" marT="39363" marB="39363"/>
                </a:tc>
                <a:tc>
                  <a:txBody>
                    <a:bodyPr/>
                    <a:lstStyle/>
                    <a:p>
                      <a:r>
                        <a:rPr lang="en-US" sz="1200"/>
                        <a:t>HBeAb</a:t>
                      </a:r>
                    </a:p>
                  </a:txBody>
                  <a:tcPr marL="78727" marR="78727" marT="39363" marB="39363"/>
                </a:tc>
                <a:tc>
                  <a:txBody>
                    <a:bodyPr/>
                    <a:lstStyle/>
                    <a:p>
                      <a:r>
                        <a:rPr lang="en-US" sz="1200"/>
                        <a:t>HBV DNA</a:t>
                      </a:r>
                    </a:p>
                  </a:txBody>
                  <a:tcPr marL="78727" marR="78727" marT="39363" marB="39363"/>
                </a:tc>
                <a:tc>
                  <a:txBody>
                    <a:bodyPr/>
                    <a:lstStyle/>
                    <a:p>
                      <a:r>
                        <a:rPr lang="en-US" sz="1200"/>
                        <a:t>Anti-HBs</a:t>
                      </a:r>
                    </a:p>
                  </a:txBody>
                  <a:tcPr marL="78727" marR="78727" marT="39363" marB="39363"/>
                </a:tc>
                <a:extLst>
                  <a:ext uri="{0D108BD9-81ED-4DB2-BD59-A6C34878D82A}">
                    <a16:rowId xmlns:a16="http://schemas.microsoft.com/office/drawing/2014/main" val="2258747751"/>
                  </a:ext>
                </a:extLst>
              </a:tr>
              <a:tr h="672289">
                <a:tc>
                  <a:txBody>
                    <a:bodyPr/>
                    <a:lstStyle/>
                    <a:p>
                      <a:r>
                        <a:rPr lang="en-US" sz="1200"/>
                        <a:t>Acute Infection</a:t>
                      </a:r>
                    </a:p>
                  </a:txBody>
                  <a:tcPr marL="78727" marR="78727" marT="39363" marB="39363"/>
                </a:tc>
                <a:tc>
                  <a:txBody>
                    <a:bodyPr/>
                    <a:lstStyle/>
                    <a:p>
                      <a:r>
                        <a:rPr lang="en-US" sz="1200"/>
                        <a:t>+/-(1)</a:t>
                      </a:r>
                    </a:p>
                  </a:txBody>
                  <a:tcPr marL="78727" marR="78727" marT="39363" marB="39363"/>
                </a:tc>
                <a:tc>
                  <a:txBody>
                    <a:bodyPr/>
                    <a:lstStyle/>
                    <a:p>
                      <a:r>
                        <a:rPr lang="en-US" sz="1200"/>
                        <a:t>+</a:t>
                      </a:r>
                    </a:p>
                  </a:txBody>
                  <a:tcPr marL="78727" marR="78727" marT="39363" marB="39363"/>
                </a:tc>
                <a:tc>
                  <a:txBody>
                    <a:bodyPr/>
                    <a:lstStyle/>
                    <a:p>
                      <a:r>
                        <a:rPr lang="en-US" sz="1200" dirty="0"/>
                        <a:t>+</a:t>
                      </a:r>
                    </a:p>
                  </a:txBody>
                  <a:tcPr marL="78727" marR="78727" marT="39363" marB="39363"/>
                </a:tc>
                <a:tc>
                  <a:txBody>
                    <a:bodyPr/>
                    <a:lstStyle/>
                    <a:p>
                      <a:r>
                        <a:rPr lang="en-US" sz="1200"/>
                        <a:t>+</a:t>
                      </a:r>
                    </a:p>
                  </a:txBody>
                  <a:tcPr marL="78727" marR="78727" marT="39363" marB="39363"/>
                </a:tc>
                <a:tc>
                  <a:txBody>
                    <a:bodyPr/>
                    <a:lstStyle/>
                    <a:p>
                      <a:r>
                        <a:rPr lang="en-US" sz="1200"/>
                        <a:t>-</a:t>
                      </a:r>
                    </a:p>
                  </a:txBody>
                  <a:tcPr marL="78727" marR="78727" marT="39363" marB="39363"/>
                </a:tc>
                <a:tc>
                  <a:txBody>
                    <a:bodyPr/>
                    <a:lstStyle/>
                    <a:p>
                      <a:r>
                        <a:rPr lang="en-US" sz="1200"/>
                        <a:t>+</a:t>
                      </a:r>
                    </a:p>
                  </a:txBody>
                  <a:tcPr marL="78727" marR="78727" marT="39363" marB="39363"/>
                </a:tc>
                <a:tc>
                  <a:txBody>
                    <a:bodyPr/>
                    <a:lstStyle/>
                    <a:p>
                      <a:r>
                        <a:rPr lang="en-US" sz="1200"/>
                        <a:t>-</a:t>
                      </a:r>
                    </a:p>
                  </a:txBody>
                  <a:tcPr marL="78727" marR="78727" marT="39363" marB="39363"/>
                </a:tc>
                <a:extLst>
                  <a:ext uri="{0D108BD9-81ED-4DB2-BD59-A6C34878D82A}">
                    <a16:rowId xmlns:a16="http://schemas.microsoft.com/office/drawing/2014/main" val="2519472071"/>
                  </a:ext>
                </a:extLst>
              </a:tr>
              <a:tr h="672289">
                <a:tc>
                  <a:txBody>
                    <a:bodyPr/>
                    <a:lstStyle/>
                    <a:p>
                      <a:r>
                        <a:rPr lang="en-US" sz="1200"/>
                        <a:t>Chronic Infection</a:t>
                      </a:r>
                    </a:p>
                  </a:txBody>
                  <a:tcPr marL="78727" marR="78727" marT="39363" marB="39363"/>
                </a:tc>
                <a:tc>
                  <a:txBody>
                    <a:bodyPr/>
                    <a:lstStyle/>
                    <a:p>
                      <a:r>
                        <a:rPr lang="en-US" sz="1200"/>
                        <a:t>+</a:t>
                      </a:r>
                    </a:p>
                  </a:txBody>
                  <a:tcPr marL="78727" marR="78727" marT="39363" marB="39363"/>
                </a:tc>
                <a:tc>
                  <a:txBody>
                    <a:bodyPr/>
                    <a:lstStyle/>
                    <a:p>
                      <a:r>
                        <a:rPr lang="en-US" sz="1200"/>
                        <a:t>+</a:t>
                      </a:r>
                    </a:p>
                  </a:txBody>
                  <a:tcPr marL="78727" marR="78727" marT="39363" marB="39363"/>
                </a:tc>
                <a:tc>
                  <a:txBody>
                    <a:bodyPr/>
                    <a:lstStyle/>
                    <a:p>
                      <a:r>
                        <a:rPr lang="en-US" sz="1200"/>
                        <a:t>-</a:t>
                      </a:r>
                    </a:p>
                  </a:txBody>
                  <a:tcPr marL="78727" marR="78727" marT="39363" marB="39363"/>
                </a:tc>
                <a:tc>
                  <a:txBody>
                    <a:bodyPr/>
                    <a:lstStyle/>
                    <a:p>
                      <a:r>
                        <a:rPr lang="en-US" sz="1200"/>
                        <a:t>+</a:t>
                      </a:r>
                    </a:p>
                  </a:txBody>
                  <a:tcPr marL="78727" marR="78727" marT="39363" marB="39363"/>
                </a:tc>
                <a:tc>
                  <a:txBody>
                    <a:bodyPr/>
                    <a:lstStyle/>
                    <a:p>
                      <a:r>
                        <a:rPr lang="en-US" sz="1200"/>
                        <a:t>-</a:t>
                      </a:r>
                    </a:p>
                  </a:txBody>
                  <a:tcPr marL="78727" marR="78727" marT="39363" marB="39363"/>
                </a:tc>
                <a:tc>
                  <a:txBody>
                    <a:bodyPr/>
                    <a:lstStyle/>
                    <a:p>
                      <a:r>
                        <a:rPr lang="en-US" sz="1200"/>
                        <a:t>+</a:t>
                      </a:r>
                    </a:p>
                  </a:txBody>
                  <a:tcPr marL="78727" marR="78727" marT="39363" marB="39363"/>
                </a:tc>
                <a:tc>
                  <a:txBody>
                    <a:bodyPr/>
                    <a:lstStyle/>
                    <a:p>
                      <a:r>
                        <a:rPr lang="en-US" sz="1200"/>
                        <a:t>-</a:t>
                      </a:r>
                    </a:p>
                  </a:txBody>
                  <a:tcPr marL="78727" marR="78727" marT="39363" marB="39363"/>
                </a:tc>
                <a:extLst>
                  <a:ext uri="{0D108BD9-81ED-4DB2-BD59-A6C34878D82A}">
                    <a16:rowId xmlns:a16="http://schemas.microsoft.com/office/drawing/2014/main" val="2519298927"/>
                  </a:ext>
                </a:extLst>
              </a:tr>
              <a:tr h="399739">
                <a:tc>
                  <a:txBody>
                    <a:bodyPr/>
                    <a:lstStyle/>
                    <a:p>
                      <a:r>
                        <a:rPr lang="en-US" sz="1200"/>
                        <a:t>Past Infection</a:t>
                      </a:r>
                    </a:p>
                  </a:txBody>
                  <a:tcPr marL="78727" marR="78727" marT="39363" marB="39363"/>
                </a:tc>
                <a:tc>
                  <a:txBody>
                    <a:bodyPr/>
                    <a:lstStyle/>
                    <a:p>
                      <a:r>
                        <a:rPr lang="en-US" sz="1200"/>
                        <a:t>-</a:t>
                      </a:r>
                    </a:p>
                  </a:txBody>
                  <a:tcPr marL="78727" marR="78727" marT="39363" marB="39363"/>
                </a:tc>
                <a:tc>
                  <a:txBody>
                    <a:bodyPr/>
                    <a:lstStyle/>
                    <a:p>
                      <a:r>
                        <a:rPr lang="en-US" sz="1200"/>
                        <a:t>+</a:t>
                      </a:r>
                    </a:p>
                  </a:txBody>
                  <a:tcPr marL="78727" marR="78727" marT="39363" marB="39363"/>
                </a:tc>
                <a:tc>
                  <a:txBody>
                    <a:bodyPr/>
                    <a:lstStyle/>
                    <a:p>
                      <a:r>
                        <a:rPr lang="en-US" sz="1200"/>
                        <a:t>-</a:t>
                      </a:r>
                    </a:p>
                  </a:txBody>
                  <a:tcPr marL="78727" marR="78727" marT="39363" marB="39363"/>
                </a:tc>
                <a:tc>
                  <a:txBody>
                    <a:bodyPr/>
                    <a:lstStyle/>
                    <a:p>
                      <a:r>
                        <a:rPr lang="en-US" sz="1200"/>
                        <a:t>-</a:t>
                      </a:r>
                    </a:p>
                  </a:txBody>
                  <a:tcPr marL="78727" marR="78727" marT="39363" marB="39363"/>
                </a:tc>
                <a:tc>
                  <a:txBody>
                    <a:bodyPr/>
                    <a:lstStyle/>
                    <a:p>
                      <a:r>
                        <a:rPr lang="en-US" sz="1200"/>
                        <a:t>+</a:t>
                      </a:r>
                    </a:p>
                  </a:txBody>
                  <a:tcPr marL="78727" marR="78727" marT="39363" marB="39363"/>
                </a:tc>
                <a:tc>
                  <a:txBody>
                    <a:bodyPr/>
                    <a:lstStyle/>
                    <a:p>
                      <a:r>
                        <a:rPr lang="en-US" sz="1200"/>
                        <a:t>-</a:t>
                      </a:r>
                    </a:p>
                  </a:txBody>
                  <a:tcPr marL="78727" marR="78727" marT="39363" marB="39363"/>
                </a:tc>
                <a:tc>
                  <a:txBody>
                    <a:bodyPr/>
                    <a:lstStyle/>
                    <a:p>
                      <a:r>
                        <a:rPr lang="en-US" sz="1200"/>
                        <a:t>+</a:t>
                      </a:r>
                    </a:p>
                  </a:txBody>
                  <a:tcPr marL="78727" marR="78727" marT="39363" marB="39363"/>
                </a:tc>
                <a:extLst>
                  <a:ext uri="{0D108BD9-81ED-4DB2-BD59-A6C34878D82A}">
                    <a16:rowId xmlns:a16="http://schemas.microsoft.com/office/drawing/2014/main" val="1501094269"/>
                  </a:ext>
                </a:extLst>
              </a:tr>
              <a:tr h="672289">
                <a:tc>
                  <a:txBody>
                    <a:bodyPr/>
                    <a:lstStyle/>
                    <a:p>
                      <a:r>
                        <a:rPr lang="en-US" sz="1200"/>
                        <a:t>Healthy Carrier</a:t>
                      </a:r>
                    </a:p>
                  </a:txBody>
                  <a:tcPr marL="78727" marR="78727" marT="39363" marB="39363"/>
                </a:tc>
                <a:tc>
                  <a:txBody>
                    <a:bodyPr/>
                    <a:lstStyle/>
                    <a:p>
                      <a:r>
                        <a:rPr lang="en-US" sz="1200"/>
                        <a:t>+</a:t>
                      </a:r>
                    </a:p>
                  </a:txBody>
                  <a:tcPr marL="78727" marR="78727" marT="39363" marB="39363"/>
                </a:tc>
                <a:tc>
                  <a:txBody>
                    <a:bodyPr/>
                    <a:lstStyle/>
                    <a:p>
                      <a:r>
                        <a:rPr lang="en-US" sz="1200"/>
                        <a:t>+</a:t>
                      </a:r>
                    </a:p>
                  </a:txBody>
                  <a:tcPr marL="78727" marR="78727" marT="39363" marB="39363"/>
                </a:tc>
                <a:tc>
                  <a:txBody>
                    <a:bodyPr/>
                    <a:lstStyle/>
                    <a:p>
                      <a:r>
                        <a:rPr lang="en-US" sz="1200"/>
                        <a:t>-</a:t>
                      </a:r>
                    </a:p>
                  </a:txBody>
                  <a:tcPr marL="78727" marR="78727" marT="39363" marB="39363"/>
                </a:tc>
                <a:tc>
                  <a:txBody>
                    <a:bodyPr/>
                    <a:lstStyle/>
                    <a:p>
                      <a:r>
                        <a:rPr lang="en-US" sz="1200"/>
                        <a:t>-</a:t>
                      </a:r>
                    </a:p>
                  </a:txBody>
                  <a:tcPr marL="78727" marR="78727" marT="39363" marB="39363"/>
                </a:tc>
                <a:tc>
                  <a:txBody>
                    <a:bodyPr/>
                    <a:lstStyle/>
                    <a:p>
                      <a:r>
                        <a:rPr lang="en-US" sz="1200"/>
                        <a:t>+</a:t>
                      </a:r>
                    </a:p>
                  </a:txBody>
                  <a:tcPr marL="78727" marR="78727" marT="39363" marB="39363"/>
                </a:tc>
                <a:tc>
                  <a:txBody>
                    <a:bodyPr/>
                    <a:lstStyle/>
                    <a:p>
                      <a:r>
                        <a:rPr lang="en-US" sz="1200"/>
                        <a:t>+</a:t>
                      </a:r>
                    </a:p>
                  </a:txBody>
                  <a:tcPr marL="78727" marR="78727" marT="39363" marB="39363"/>
                </a:tc>
                <a:tc>
                  <a:txBody>
                    <a:bodyPr/>
                    <a:lstStyle/>
                    <a:p>
                      <a:r>
                        <a:rPr lang="en-US" sz="1200"/>
                        <a:t>-</a:t>
                      </a:r>
                    </a:p>
                  </a:txBody>
                  <a:tcPr marL="78727" marR="78727" marT="39363" marB="39363"/>
                </a:tc>
                <a:extLst>
                  <a:ext uri="{0D108BD9-81ED-4DB2-BD59-A6C34878D82A}">
                    <a16:rowId xmlns:a16="http://schemas.microsoft.com/office/drawing/2014/main" val="2415116685"/>
                  </a:ext>
                </a:extLst>
              </a:tr>
              <a:tr h="672289">
                <a:tc>
                  <a:txBody>
                    <a:bodyPr/>
                    <a:lstStyle/>
                    <a:p>
                      <a:r>
                        <a:rPr lang="en-US" sz="1200"/>
                        <a:t>Immune Vaccinated</a:t>
                      </a:r>
                    </a:p>
                  </a:txBody>
                  <a:tcPr marL="78727" marR="78727" marT="39363" marB="39363"/>
                </a:tc>
                <a:tc>
                  <a:txBody>
                    <a:bodyPr/>
                    <a:lstStyle/>
                    <a:p>
                      <a:r>
                        <a:rPr lang="en-US" sz="1200"/>
                        <a:t>-</a:t>
                      </a:r>
                    </a:p>
                  </a:txBody>
                  <a:tcPr marL="78727" marR="78727" marT="39363" marB="39363"/>
                </a:tc>
                <a:tc>
                  <a:txBody>
                    <a:bodyPr/>
                    <a:lstStyle/>
                    <a:p>
                      <a:r>
                        <a:rPr lang="en-US" sz="1200"/>
                        <a:t>-</a:t>
                      </a:r>
                    </a:p>
                  </a:txBody>
                  <a:tcPr marL="78727" marR="78727" marT="39363" marB="39363"/>
                </a:tc>
                <a:tc>
                  <a:txBody>
                    <a:bodyPr/>
                    <a:lstStyle/>
                    <a:p>
                      <a:r>
                        <a:rPr lang="en-US" sz="1200"/>
                        <a:t>-</a:t>
                      </a:r>
                    </a:p>
                  </a:txBody>
                  <a:tcPr marL="78727" marR="78727" marT="39363" marB="39363"/>
                </a:tc>
                <a:tc>
                  <a:txBody>
                    <a:bodyPr/>
                    <a:lstStyle/>
                    <a:p>
                      <a:r>
                        <a:rPr lang="en-US" sz="1200"/>
                        <a:t>-</a:t>
                      </a:r>
                    </a:p>
                  </a:txBody>
                  <a:tcPr marL="78727" marR="78727" marT="39363" marB="39363"/>
                </a:tc>
                <a:tc>
                  <a:txBody>
                    <a:bodyPr/>
                    <a:lstStyle/>
                    <a:p>
                      <a:r>
                        <a:rPr lang="en-US" sz="1200"/>
                        <a:t>-</a:t>
                      </a:r>
                    </a:p>
                  </a:txBody>
                  <a:tcPr marL="78727" marR="78727" marT="39363" marB="39363"/>
                </a:tc>
                <a:tc>
                  <a:txBody>
                    <a:bodyPr/>
                    <a:lstStyle/>
                    <a:p>
                      <a:r>
                        <a:rPr lang="en-US" sz="1200"/>
                        <a:t>-</a:t>
                      </a:r>
                    </a:p>
                  </a:txBody>
                  <a:tcPr marL="78727" marR="78727" marT="39363" marB="39363"/>
                </a:tc>
                <a:tc>
                  <a:txBody>
                    <a:bodyPr/>
                    <a:lstStyle/>
                    <a:p>
                      <a:r>
                        <a:rPr lang="en-US" sz="1200" dirty="0"/>
                        <a:t>+</a:t>
                      </a:r>
                    </a:p>
                  </a:txBody>
                  <a:tcPr marL="78727" marR="78727" marT="39363" marB="39363"/>
                </a:tc>
                <a:extLst>
                  <a:ext uri="{0D108BD9-81ED-4DB2-BD59-A6C34878D82A}">
                    <a16:rowId xmlns:a16="http://schemas.microsoft.com/office/drawing/2014/main" val="4007309166"/>
                  </a:ext>
                </a:extLst>
              </a:tr>
            </a:tbl>
          </a:graphicData>
        </a:graphic>
      </p:graphicFrame>
    </p:spTree>
    <p:extLst>
      <p:ext uri="{BB962C8B-B14F-4D97-AF65-F5344CB8AC3E}">
        <p14:creationId xmlns:p14="http://schemas.microsoft.com/office/powerpoint/2010/main" val="288552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27" descr="A dog lying on a bed&#10;&#10;Description generated with high confidence"/>
          <p:cNvPicPr preferRelativeResize="0"/>
          <p:nvPr/>
        </p:nvPicPr>
        <p:blipFill rotWithShape="1">
          <a:blip r:embed="rId3">
            <a:alphaModFix/>
          </a:blip>
          <a:srcRect r="19559" b="1"/>
          <a:stretch/>
        </p:blipFill>
        <p:spPr>
          <a:xfrm rot="5400000">
            <a:off x="4174214" y="1031193"/>
            <a:ext cx="5143500" cy="4795614"/>
          </a:xfrm>
          <a:prstGeom prst="rect">
            <a:avLst/>
          </a:prstGeom>
          <a:noFill/>
          <a:ln>
            <a:noFill/>
          </a:ln>
        </p:spPr>
      </p:pic>
      <p:pic>
        <p:nvPicPr>
          <p:cNvPr id="225" name="Google Shape;225;p27"/>
          <p:cNvPicPr preferRelativeResize="0"/>
          <p:nvPr/>
        </p:nvPicPr>
        <p:blipFill rotWithShape="1">
          <a:blip r:embed="rId4">
            <a:alphaModFix/>
          </a:blip>
          <a:srcRect/>
          <a:stretch/>
        </p:blipFill>
        <p:spPr>
          <a:xfrm rot="10800000">
            <a:off x="0" y="857250"/>
            <a:ext cx="9144000" cy="5143500"/>
          </a:xfrm>
          <a:prstGeom prst="rect">
            <a:avLst/>
          </a:prstGeom>
          <a:noFill/>
          <a:ln>
            <a:noFill/>
          </a:ln>
        </p:spPr>
      </p:pic>
      <p:sp>
        <p:nvSpPr>
          <p:cNvPr id="226" name="Google Shape;226;p27"/>
          <p:cNvSpPr txBox="1">
            <a:spLocks noGrp="1"/>
          </p:cNvSpPr>
          <p:nvPr>
            <p:ph type="title"/>
          </p:nvPr>
        </p:nvSpPr>
        <p:spPr>
          <a:xfrm>
            <a:off x="594223" y="1046509"/>
            <a:ext cx="3701552" cy="983748"/>
          </a:xfrm>
          <a:prstGeom prst="rect">
            <a:avLst/>
          </a:prstGeom>
          <a:noFill/>
          <a:ln>
            <a:noFill/>
          </a:ln>
        </p:spPr>
        <p:txBody>
          <a:bodyPr spcFirstLastPara="1" vert="horz" wrap="square" lIns="68569" tIns="34275" rIns="68569" bIns="34275" rtlCol="0" anchor="ctr" anchorCtr="0">
            <a:noAutofit/>
          </a:bodyPr>
          <a:lstStyle/>
          <a:p>
            <a:pPr algn="ctr">
              <a:lnSpc>
                <a:spcPct val="90000"/>
              </a:lnSpc>
              <a:spcBef>
                <a:spcPts val="0"/>
              </a:spcBef>
              <a:buClr>
                <a:srgbClr val="000000"/>
              </a:buClr>
              <a:buSzPts val="4400"/>
            </a:pPr>
            <a:r>
              <a:rPr lang="en-US" u="sng">
                <a:solidFill>
                  <a:schemeClr val="hlink"/>
                </a:solidFill>
                <a:hlinkClick r:id="rId5"/>
              </a:rPr>
              <a:t>Discordant Examples</a:t>
            </a:r>
            <a:endParaRPr>
              <a:solidFill>
                <a:srgbClr val="000000"/>
              </a:solidFill>
            </a:endParaRPr>
          </a:p>
        </p:txBody>
      </p:sp>
      <p:sp>
        <p:nvSpPr>
          <p:cNvPr id="227" name="Google Shape;227;p27"/>
          <p:cNvSpPr txBox="1">
            <a:spLocks noGrp="1"/>
          </p:cNvSpPr>
          <p:nvPr>
            <p:ph type="body" idx="1"/>
          </p:nvPr>
        </p:nvSpPr>
        <p:spPr>
          <a:xfrm>
            <a:off x="609463" y="2328149"/>
            <a:ext cx="3387227" cy="4377451"/>
          </a:xfrm>
          <a:prstGeom prst="rect">
            <a:avLst/>
          </a:prstGeom>
          <a:noFill/>
          <a:ln>
            <a:noFill/>
          </a:ln>
        </p:spPr>
        <p:txBody>
          <a:bodyPr spcFirstLastPara="1" vert="horz" wrap="square" lIns="68569" tIns="34275" rIns="68569" bIns="34275" rtlCol="0" anchor="ctr" anchorCtr="0">
            <a:noAutofit/>
          </a:bodyPr>
          <a:lstStyle/>
          <a:p>
            <a:pPr>
              <a:lnSpc>
                <a:spcPct val="90000"/>
              </a:lnSpc>
              <a:spcBef>
                <a:spcPts val="0"/>
              </a:spcBef>
              <a:buClr>
                <a:srgbClr val="000000"/>
              </a:buClr>
              <a:buSzPts val="2000"/>
            </a:pPr>
            <a:r>
              <a:rPr lang="en-US" sz="1500" dirty="0">
                <a:solidFill>
                  <a:srgbClr val="000000"/>
                </a:solidFill>
              </a:rPr>
              <a:t>HBsAg (-), IgM anti-</a:t>
            </a:r>
            <a:r>
              <a:rPr lang="en-US" sz="1500" dirty="0" err="1">
                <a:solidFill>
                  <a:srgbClr val="000000"/>
                </a:solidFill>
              </a:rPr>
              <a:t>HBc</a:t>
            </a:r>
            <a:r>
              <a:rPr lang="en-US" sz="1500" dirty="0">
                <a:solidFill>
                  <a:srgbClr val="000000"/>
                </a:solidFill>
              </a:rPr>
              <a:t> (+), symptoms (+)</a:t>
            </a:r>
            <a:endParaRPr dirty="0"/>
          </a:p>
          <a:p>
            <a:pPr>
              <a:lnSpc>
                <a:spcPct val="90000"/>
              </a:lnSpc>
              <a:spcBef>
                <a:spcPts val="750"/>
              </a:spcBef>
              <a:buClr>
                <a:srgbClr val="000000"/>
              </a:buClr>
              <a:buSzPts val="2000"/>
            </a:pPr>
            <a:r>
              <a:rPr lang="en-US" sz="1500" dirty="0">
                <a:solidFill>
                  <a:srgbClr val="000000"/>
                </a:solidFill>
              </a:rPr>
              <a:t>HBsAg (+), HBsAg Neutralization (-) IgM anti-</a:t>
            </a:r>
            <a:r>
              <a:rPr lang="en-US" sz="1500" dirty="0" err="1">
                <a:solidFill>
                  <a:srgbClr val="000000"/>
                </a:solidFill>
              </a:rPr>
              <a:t>HBc</a:t>
            </a:r>
            <a:r>
              <a:rPr lang="en-US" sz="1500" dirty="0">
                <a:solidFill>
                  <a:srgbClr val="000000"/>
                </a:solidFill>
              </a:rPr>
              <a:t> (-), =Does not meet criteria (both HBsAg’s are required)</a:t>
            </a:r>
            <a:endParaRPr dirty="0"/>
          </a:p>
          <a:p>
            <a:pPr>
              <a:lnSpc>
                <a:spcPct val="90000"/>
              </a:lnSpc>
              <a:spcBef>
                <a:spcPts val="750"/>
              </a:spcBef>
              <a:buClr>
                <a:srgbClr val="000000"/>
              </a:buClr>
              <a:buSzPts val="2000"/>
            </a:pPr>
            <a:r>
              <a:rPr lang="en-US" sz="1500" dirty="0">
                <a:solidFill>
                  <a:srgbClr val="000000"/>
                </a:solidFill>
              </a:rPr>
              <a:t>IgM anti-</a:t>
            </a:r>
            <a:r>
              <a:rPr lang="en-US" sz="1500" dirty="0" err="1">
                <a:solidFill>
                  <a:srgbClr val="000000"/>
                </a:solidFill>
              </a:rPr>
              <a:t>HBc</a:t>
            </a:r>
            <a:r>
              <a:rPr lang="en-US" sz="1500" dirty="0">
                <a:solidFill>
                  <a:srgbClr val="000000"/>
                </a:solidFill>
              </a:rPr>
              <a:t> (+) symptoms (+)</a:t>
            </a:r>
            <a:endParaRPr dirty="0"/>
          </a:p>
          <a:p>
            <a:pPr>
              <a:lnSpc>
                <a:spcPct val="90000"/>
              </a:lnSpc>
              <a:spcBef>
                <a:spcPts val="750"/>
              </a:spcBef>
              <a:buClr>
                <a:srgbClr val="000000"/>
              </a:buClr>
              <a:buSzPts val="2000"/>
            </a:pPr>
            <a:r>
              <a:rPr lang="en-US" sz="1500" dirty="0">
                <a:solidFill>
                  <a:srgbClr val="000000"/>
                </a:solidFill>
              </a:rPr>
              <a:t>HBV DNA &lt;10 or &lt;20 detectable, HBsAg (-)</a:t>
            </a:r>
            <a:endParaRPr dirty="0"/>
          </a:p>
          <a:p>
            <a:pPr>
              <a:lnSpc>
                <a:spcPct val="90000"/>
              </a:lnSpc>
              <a:spcBef>
                <a:spcPts val="750"/>
              </a:spcBef>
              <a:buClr>
                <a:srgbClr val="000000"/>
              </a:buClr>
              <a:buSzPts val="2000"/>
            </a:pPr>
            <a:r>
              <a:rPr lang="en-US" sz="1500" dirty="0">
                <a:solidFill>
                  <a:srgbClr val="000000"/>
                </a:solidFill>
              </a:rPr>
              <a:t>HBsAg (+), IgM anti-</a:t>
            </a:r>
            <a:r>
              <a:rPr lang="en-US" sz="1500" dirty="0" err="1">
                <a:solidFill>
                  <a:srgbClr val="000000"/>
                </a:solidFill>
              </a:rPr>
              <a:t>HBc</a:t>
            </a:r>
            <a:r>
              <a:rPr lang="en-US" sz="1500" dirty="0">
                <a:solidFill>
                  <a:srgbClr val="000000"/>
                </a:solidFill>
              </a:rPr>
              <a:t> (-), HBV DNA analyte not detected (vaccine given 7 days prior)</a:t>
            </a:r>
            <a:endParaRPr dirty="0"/>
          </a:p>
          <a:p>
            <a:pPr>
              <a:lnSpc>
                <a:spcPct val="90000"/>
              </a:lnSpc>
              <a:spcBef>
                <a:spcPts val="750"/>
              </a:spcBef>
              <a:buClr>
                <a:srgbClr val="000000"/>
              </a:buClr>
              <a:buSzPts val="2000"/>
            </a:pPr>
            <a:r>
              <a:rPr lang="en-US" sz="1500" dirty="0">
                <a:solidFill>
                  <a:srgbClr val="000000"/>
                </a:solidFill>
              </a:rPr>
              <a:t>HBV DNA -60, </a:t>
            </a:r>
            <a:r>
              <a:rPr lang="en-US" sz="1500" dirty="0" err="1">
                <a:solidFill>
                  <a:srgbClr val="000000"/>
                </a:solidFill>
              </a:rPr>
              <a:t>HBeAg</a:t>
            </a:r>
            <a:r>
              <a:rPr lang="en-US" sz="1500" dirty="0">
                <a:solidFill>
                  <a:srgbClr val="000000"/>
                </a:solidFill>
              </a:rPr>
              <a:t> (-), anti-HBs (-) (on antivirals)</a:t>
            </a:r>
            <a:endParaRPr dirty="0"/>
          </a:p>
          <a:p>
            <a:pPr>
              <a:lnSpc>
                <a:spcPct val="90000"/>
              </a:lnSpc>
              <a:spcBef>
                <a:spcPts val="750"/>
              </a:spcBef>
              <a:buClr>
                <a:srgbClr val="000000"/>
              </a:buClr>
              <a:buSzPts val="2000"/>
            </a:pPr>
            <a:r>
              <a:rPr lang="en-US" sz="1500" dirty="0" err="1">
                <a:solidFill>
                  <a:srgbClr val="000000"/>
                </a:solidFill>
              </a:rPr>
              <a:t>HBeAg</a:t>
            </a:r>
            <a:r>
              <a:rPr lang="en-US" sz="1500" dirty="0">
                <a:solidFill>
                  <a:srgbClr val="000000"/>
                </a:solidFill>
              </a:rPr>
              <a:t> (+), HBV DNA (-)</a:t>
            </a:r>
            <a:endParaRPr dirty="0"/>
          </a:p>
          <a:p>
            <a:pPr marL="0" indent="95250">
              <a:lnSpc>
                <a:spcPct val="90000"/>
              </a:lnSpc>
              <a:spcBef>
                <a:spcPts val="750"/>
              </a:spcBef>
              <a:buClr>
                <a:schemeClr val="dk1"/>
              </a:buClr>
              <a:buSzPts val="2000"/>
              <a:buNone/>
            </a:pPr>
            <a:endParaRPr sz="1500" dirty="0">
              <a:solidFill>
                <a:srgbClr val="000000"/>
              </a:solidFill>
            </a:endParaRPr>
          </a:p>
          <a:p>
            <a:pPr marL="171450" indent="-76200">
              <a:lnSpc>
                <a:spcPct val="90000"/>
              </a:lnSpc>
              <a:spcBef>
                <a:spcPts val="750"/>
              </a:spcBef>
              <a:buClr>
                <a:schemeClr val="dk1"/>
              </a:buClr>
              <a:buSzPts val="2000"/>
              <a:buNone/>
            </a:pPr>
            <a:endParaRPr sz="1500"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9115" y="990600"/>
            <a:ext cx="6956685" cy="4648200"/>
          </a:xfrm>
        </p:spPr>
        <p:txBody>
          <a:bodyPr>
            <a:normAutofit/>
          </a:bodyPr>
          <a:lstStyle/>
          <a:p>
            <a:pPr algn="ctr"/>
            <a:r>
              <a:rPr lang="en-US" sz="4800" cap="none" dirty="0">
                <a:solidFill>
                  <a:schemeClr val="tx1"/>
                </a:solidFill>
              </a:rPr>
              <a:t>Hepatitis B Events</a:t>
            </a:r>
          </a:p>
          <a:p>
            <a:endParaRPr lang="en-US" sz="3200" cap="none" dirty="0">
              <a:solidFill>
                <a:schemeClr val="tx1"/>
              </a:solidFill>
            </a:endParaRPr>
          </a:p>
          <a:p>
            <a:pPr algn="l"/>
            <a:r>
              <a:rPr lang="en-US" sz="3200" cap="none" dirty="0">
                <a:solidFill>
                  <a:schemeClr val="tx1"/>
                </a:solidFill>
              </a:rPr>
              <a:t>Hepatitis B Acute</a:t>
            </a:r>
          </a:p>
          <a:p>
            <a:pPr algn="l"/>
            <a:r>
              <a:rPr lang="en-US" sz="3200" cap="none" dirty="0">
                <a:solidFill>
                  <a:schemeClr val="tx1"/>
                </a:solidFill>
              </a:rPr>
              <a:t>Hepatitis B Chronic Carrier</a:t>
            </a:r>
          </a:p>
          <a:p>
            <a:pPr algn="l"/>
            <a:r>
              <a:rPr lang="en-US" sz="3200" cap="none" dirty="0">
                <a:solidFill>
                  <a:schemeClr val="tx1"/>
                </a:solidFill>
              </a:rPr>
              <a:t>Hepatitis B Perinatally Acquired</a:t>
            </a:r>
          </a:p>
          <a:p>
            <a:pPr algn="l"/>
            <a:r>
              <a:rPr lang="en-US" sz="3200" cap="none" dirty="0">
                <a:solidFill>
                  <a:schemeClr val="tx1"/>
                </a:solidFill>
              </a:rPr>
              <a:t>Hepatitis B Lab/Condition Report</a:t>
            </a:r>
            <a:endParaRPr lang="en-US" dirty="0">
              <a:solidFill>
                <a:schemeClr val="tx1"/>
              </a:solidFill>
            </a:endParaRPr>
          </a:p>
        </p:txBody>
      </p:sp>
      <p:sp>
        <p:nvSpPr>
          <p:cNvPr id="2" name="Slide Number Placeholder 1">
            <a:extLst>
              <a:ext uri="{FF2B5EF4-FFF2-40B4-BE49-F238E27FC236}">
                <a16:creationId xmlns:a16="http://schemas.microsoft.com/office/drawing/2014/main" id="{94790761-30BC-4C45-ACBB-4CAE6BD439BE}"/>
              </a:ext>
            </a:extLst>
          </p:cNvPr>
          <p:cNvSpPr>
            <a:spLocks noGrp="1"/>
          </p:cNvSpPr>
          <p:nvPr>
            <p:ph type="sldNum" sz="quarter" idx="12"/>
          </p:nvPr>
        </p:nvSpPr>
        <p:spPr/>
        <p:txBody>
          <a:bodyPr/>
          <a:lstStyle/>
          <a:p>
            <a:fld id="{E4AC23F1-1AA3-4B85-8C7C-7A597536F04F}" type="slidenum">
              <a:rPr lang="en-US" smtClean="0"/>
              <a:t>12</a:t>
            </a:fld>
            <a:endParaRPr lang="en-US" dirty="0"/>
          </a:p>
        </p:txBody>
      </p:sp>
    </p:spTree>
    <p:extLst>
      <p:ext uri="{BB962C8B-B14F-4D97-AF65-F5344CB8AC3E}">
        <p14:creationId xmlns:p14="http://schemas.microsoft.com/office/powerpoint/2010/main" val="768195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1066800"/>
            <a:ext cx="7467600" cy="4572000"/>
          </a:xfrm>
        </p:spPr>
        <p:txBody>
          <a:bodyPr>
            <a:normAutofit fontScale="92500" lnSpcReduction="20000"/>
          </a:bodyPr>
          <a:lstStyle/>
          <a:p>
            <a:pPr algn="ctr"/>
            <a:r>
              <a:rPr lang="en-US" sz="4400" cap="none" dirty="0">
                <a:solidFill>
                  <a:schemeClr val="tx1"/>
                </a:solidFill>
              </a:rPr>
              <a:t>Hepatitis B Lab/Condition Report </a:t>
            </a:r>
            <a:r>
              <a:rPr lang="en-US" sz="3200" cap="none" dirty="0">
                <a:solidFill>
                  <a:schemeClr val="tx1"/>
                </a:solidFill>
              </a:rPr>
              <a:t>“Place Holder”</a:t>
            </a:r>
          </a:p>
          <a:p>
            <a:pPr algn="ctr"/>
            <a:endParaRPr lang="en-US" sz="2000" cap="none" dirty="0">
              <a:solidFill>
                <a:schemeClr val="tx1"/>
              </a:solidFill>
            </a:endParaRPr>
          </a:p>
          <a:p>
            <a:pPr marL="457200" indent="-457200" algn="l">
              <a:buFont typeface="Arial" panose="020B0604020202020204" pitchFamily="34" charset="0"/>
              <a:buChar char="•"/>
            </a:pPr>
            <a:r>
              <a:rPr lang="en-US" sz="2000" cap="none" dirty="0">
                <a:solidFill>
                  <a:schemeClr val="tx1"/>
                </a:solidFill>
              </a:rPr>
              <a:t>Used when a case is created and cannot be classified (created by local user, state staff and via ELR)</a:t>
            </a:r>
          </a:p>
          <a:p>
            <a:pPr marL="457200" indent="-457200" algn="l">
              <a:buFont typeface="Arial" panose="020B0604020202020204" pitchFamily="34" charset="0"/>
              <a:buChar char="•"/>
            </a:pPr>
            <a:r>
              <a:rPr lang="en-US" sz="2000" cap="none" dirty="0">
                <a:solidFill>
                  <a:schemeClr val="tx1"/>
                </a:solidFill>
              </a:rPr>
              <a:t>Used when individuals have been previously reported</a:t>
            </a:r>
          </a:p>
          <a:p>
            <a:pPr algn="l"/>
            <a:r>
              <a:rPr lang="en-US" sz="1900" dirty="0">
                <a:solidFill>
                  <a:schemeClr val="tx1"/>
                </a:solidFill>
              </a:rPr>
              <a:t>Instances where events will be transmitted to the state as lab condition reports:</a:t>
            </a:r>
          </a:p>
          <a:p>
            <a:pPr marL="628650" lvl="1" indent="-171450" algn="l">
              <a:buFont typeface="Arial" panose="020B0604020202020204" pitchFamily="34" charset="0"/>
              <a:buChar char="•"/>
            </a:pPr>
            <a:r>
              <a:rPr lang="en-US" sz="1700" dirty="0">
                <a:solidFill>
                  <a:schemeClr val="tx1"/>
                </a:solidFill>
              </a:rPr>
              <a:t>Person was previously reported as acute (and new labs are not more than 6 months apart), and/or chronic.</a:t>
            </a:r>
          </a:p>
          <a:p>
            <a:pPr marL="628650" lvl="1" indent="-171450" algn="l">
              <a:buFont typeface="Arial" panose="020B0604020202020204" pitchFamily="34" charset="0"/>
              <a:buChar char="•"/>
            </a:pPr>
            <a:r>
              <a:rPr lang="en-US" sz="1700" dirty="0">
                <a:solidFill>
                  <a:schemeClr val="tx1"/>
                </a:solidFill>
              </a:rPr>
              <a:t>Event will not meet case definition</a:t>
            </a:r>
          </a:p>
          <a:p>
            <a:pPr marL="628650" lvl="1" indent="-171450" algn="l">
              <a:buFont typeface="Arial" panose="020B0604020202020204" pitchFamily="34" charset="0"/>
              <a:buChar char="•"/>
            </a:pPr>
            <a:r>
              <a:rPr lang="en-US" sz="1700" dirty="0">
                <a:solidFill>
                  <a:schemeClr val="tx1"/>
                </a:solidFill>
              </a:rPr>
              <a:t>Event is an OOJ (out of jurisdiction-interstate notification required)</a:t>
            </a:r>
          </a:p>
          <a:p>
            <a:pPr marL="628650" lvl="1" indent="-171450" algn="l">
              <a:buFont typeface="Arial" panose="020B0604020202020204" pitchFamily="34" charset="0"/>
              <a:buChar char="•"/>
            </a:pPr>
            <a:r>
              <a:rPr lang="en-US" sz="1700" dirty="0">
                <a:solidFill>
                  <a:schemeClr val="tx1"/>
                </a:solidFill>
              </a:rPr>
              <a:t>Female pregnant (only when previously reported)</a:t>
            </a:r>
          </a:p>
          <a:p>
            <a:pPr marL="457200" indent="-457200" algn="l">
              <a:buFont typeface="Arial" panose="020B0604020202020204" pitchFamily="34" charset="0"/>
              <a:buChar char="•"/>
            </a:pPr>
            <a:endParaRPr lang="en-US" sz="2000" cap="none" dirty="0">
              <a:solidFill>
                <a:schemeClr val="tx1"/>
              </a:solidFill>
            </a:endParaRPr>
          </a:p>
        </p:txBody>
      </p:sp>
      <p:sp>
        <p:nvSpPr>
          <p:cNvPr id="2" name="Slide Number Placeholder 1">
            <a:extLst>
              <a:ext uri="{FF2B5EF4-FFF2-40B4-BE49-F238E27FC236}">
                <a16:creationId xmlns:a16="http://schemas.microsoft.com/office/drawing/2014/main" id="{13360E49-20FE-46E9-8618-3486D772595E}"/>
              </a:ext>
            </a:extLst>
          </p:cNvPr>
          <p:cNvSpPr>
            <a:spLocks noGrp="1"/>
          </p:cNvSpPr>
          <p:nvPr>
            <p:ph type="sldNum" sz="quarter" idx="12"/>
          </p:nvPr>
        </p:nvSpPr>
        <p:spPr/>
        <p:txBody>
          <a:bodyPr/>
          <a:lstStyle/>
          <a:p>
            <a:fld id="{E4AC23F1-1AA3-4B85-8C7C-7A597536F04F}" type="slidenum">
              <a:rPr lang="en-US" smtClean="0"/>
              <a:t>13</a:t>
            </a:fld>
            <a:endParaRPr lang="en-US" dirty="0"/>
          </a:p>
        </p:txBody>
      </p:sp>
    </p:spTree>
    <p:extLst>
      <p:ext uri="{BB962C8B-B14F-4D97-AF65-F5344CB8AC3E}">
        <p14:creationId xmlns:p14="http://schemas.microsoft.com/office/powerpoint/2010/main" val="3234536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136338"/>
            <a:ext cx="7467600" cy="2862322"/>
          </a:xfrm>
          <a:prstGeom prst="rect">
            <a:avLst/>
          </a:prstGeom>
          <a:noFill/>
        </p:spPr>
        <p:txBody>
          <a:bodyPr wrap="square" rtlCol="0">
            <a:spAutoFit/>
          </a:bodyPr>
          <a:lstStyle/>
          <a:p>
            <a:r>
              <a:rPr lang="en-US" b="1" dirty="0"/>
              <a:t>If the previous event was chronic (probable or confirmed), don’t change the disease, complete the Subsequent Report Package </a:t>
            </a:r>
          </a:p>
          <a:p>
            <a:endParaRPr lang="en-US" b="1" dirty="0"/>
          </a:p>
          <a:p>
            <a:r>
              <a:rPr lang="en-US" b="1" dirty="0"/>
              <a:t>If previous event was acute, and the new specimen date is less than 6 months from earliest positive specimen , don’t change the disease, complete the Subsequent Report Package</a:t>
            </a:r>
          </a:p>
          <a:p>
            <a:endParaRPr lang="en-US" b="1" dirty="0"/>
          </a:p>
          <a:p>
            <a:r>
              <a:rPr lang="en-US" b="1" dirty="0"/>
              <a:t>If previous event was acute, and the new specimen date is greater than 6 months from earliest positive specimen confirming the chronic carrier state, change the disease to Chronic Carrier </a:t>
            </a:r>
          </a:p>
        </p:txBody>
      </p:sp>
      <p:sp>
        <p:nvSpPr>
          <p:cNvPr id="4" name="Rectangle 3"/>
          <p:cNvSpPr/>
          <p:nvPr/>
        </p:nvSpPr>
        <p:spPr>
          <a:xfrm>
            <a:off x="685800" y="762000"/>
            <a:ext cx="7772400" cy="954107"/>
          </a:xfrm>
          <a:prstGeom prst="rect">
            <a:avLst/>
          </a:prstGeom>
        </p:spPr>
        <p:txBody>
          <a:bodyPr wrap="square">
            <a:spAutoFit/>
          </a:bodyPr>
          <a:lstStyle/>
          <a:p>
            <a:pPr algn="ctr"/>
            <a:r>
              <a:rPr lang="en-US" sz="2800" b="1" dirty="0"/>
              <a:t>When a Hepatitis B Lab/Condition Report is received on a person previously reported:</a:t>
            </a:r>
          </a:p>
        </p:txBody>
      </p:sp>
      <p:sp>
        <p:nvSpPr>
          <p:cNvPr id="2" name="Slide Number Placeholder 1">
            <a:extLst>
              <a:ext uri="{FF2B5EF4-FFF2-40B4-BE49-F238E27FC236}">
                <a16:creationId xmlns:a16="http://schemas.microsoft.com/office/drawing/2014/main" id="{8030AEB4-BD7A-4170-985D-E11B1307EBF1}"/>
              </a:ext>
            </a:extLst>
          </p:cNvPr>
          <p:cNvSpPr>
            <a:spLocks noGrp="1"/>
          </p:cNvSpPr>
          <p:nvPr>
            <p:ph type="sldNum" sz="quarter" idx="12"/>
          </p:nvPr>
        </p:nvSpPr>
        <p:spPr/>
        <p:txBody>
          <a:bodyPr/>
          <a:lstStyle/>
          <a:p>
            <a:fld id="{E4AC23F1-1AA3-4B85-8C7C-7A597536F04F}" type="slidenum">
              <a:rPr lang="en-US" smtClean="0"/>
              <a:t>14</a:t>
            </a:fld>
            <a:endParaRPr lang="en-US" dirty="0"/>
          </a:p>
        </p:txBody>
      </p:sp>
    </p:spTree>
    <p:extLst>
      <p:ext uri="{BB962C8B-B14F-4D97-AF65-F5344CB8AC3E}">
        <p14:creationId xmlns:p14="http://schemas.microsoft.com/office/powerpoint/2010/main" val="3671574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990600"/>
            <a:ext cx="7162800" cy="4648200"/>
          </a:xfrm>
        </p:spPr>
        <p:txBody>
          <a:bodyPr>
            <a:normAutofit/>
          </a:bodyPr>
          <a:lstStyle/>
          <a:p>
            <a:pPr algn="l"/>
            <a:endParaRPr lang="en-US" sz="2800" dirty="0">
              <a:solidFill>
                <a:schemeClr val="tx1"/>
              </a:solidFill>
            </a:endParaRPr>
          </a:p>
          <a:p>
            <a:pPr algn="l"/>
            <a:r>
              <a:rPr lang="en-US" sz="2800" dirty="0">
                <a:solidFill>
                  <a:schemeClr val="tx1"/>
                </a:solidFill>
              </a:rPr>
              <a:t>The First Step when any hepatitis B report is received is to always determine if the person has been previously reported</a:t>
            </a:r>
            <a:r>
              <a:rPr lang="en-US" sz="2800" dirty="0"/>
              <a:t>.</a:t>
            </a:r>
          </a:p>
        </p:txBody>
      </p:sp>
      <p:sp>
        <p:nvSpPr>
          <p:cNvPr id="2" name="Slide Number Placeholder 1">
            <a:extLst>
              <a:ext uri="{FF2B5EF4-FFF2-40B4-BE49-F238E27FC236}">
                <a16:creationId xmlns:a16="http://schemas.microsoft.com/office/drawing/2014/main" id="{3B94EEFF-62F4-4ADF-B6CC-D6A45D683794}"/>
              </a:ext>
            </a:extLst>
          </p:cNvPr>
          <p:cNvSpPr>
            <a:spLocks noGrp="1"/>
          </p:cNvSpPr>
          <p:nvPr>
            <p:ph type="sldNum" sz="quarter" idx="12"/>
          </p:nvPr>
        </p:nvSpPr>
        <p:spPr/>
        <p:txBody>
          <a:bodyPr/>
          <a:lstStyle/>
          <a:p>
            <a:fld id="{E4AC23F1-1AA3-4B85-8C7C-7A597536F04F}" type="slidenum">
              <a:rPr lang="en-US" smtClean="0"/>
              <a:t>15</a:t>
            </a:fld>
            <a:endParaRPr lang="en-US" dirty="0"/>
          </a:p>
        </p:txBody>
      </p:sp>
    </p:spTree>
    <p:extLst>
      <p:ext uri="{BB962C8B-B14F-4D97-AF65-F5344CB8AC3E}">
        <p14:creationId xmlns:p14="http://schemas.microsoft.com/office/powerpoint/2010/main" val="3653280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295400"/>
            <a:ext cx="8077200" cy="4953000"/>
          </a:xfrm>
        </p:spPr>
        <p:txBody>
          <a:bodyPr>
            <a:normAutofit/>
          </a:bodyPr>
          <a:lstStyle/>
          <a:p>
            <a:pPr algn="ctr"/>
            <a:r>
              <a:rPr lang="en-US" sz="3000" dirty="0">
                <a:solidFill>
                  <a:schemeClr val="tx1"/>
                </a:solidFill>
              </a:rPr>
              <a:t>Statewide Hepatitis B Viewer Role</a:t>
            </a:r>
          </a:p>
          <a:p>
            <a:endParaRPr lang="en-US" sz="1400" dirty="0">
              <a:solidFill>
                <a:schemeClr val="tx1"/>
              </a:solidFill>
            </a:endParaRPr>
          </a:p>
          <a:p>
            <a:pPr marL="457200" indent="-457200" algn="l">
              <a:buFont typeface="Arial" panose="020B0604020202020204" pitchFamily="34" charset="0"/>
              <a:buChar char="•"/>
            </a:pPr>
            <a:r>
              <a:rPr lang="en-US" sz="2000" dirty="0">
                <a:solidFill>
                  <a:schemeClr val="tx1"/>
                </a:solidFill>
              </a:rPr>
              <a:t>Provides a view only permission for all hepatitis B events in North Carolina</a:t>
            </a:r>
          </a:p>
          <a:p>
            <a:pPr marL="457200" indent="-457200" algn="l">
              <a:buFont typeface="Arial" panose="020B0604020202020204" pitchFamily="34" charset="0"/>
              <a:buChar char="•"/>
            </a:pPr>
            <a:r>
              <a:rPr lang="en-US" sz="2000" dirty="0">
                <a:solidFill>
                  <a:schemeClr val="tx1"/>
                </a:solidFill>
              </a:rPr>
              <a:t>Provided to RN’s who investigate and report hepatitis B for their county</a:t>
            </a:r>
          </a:p>
        </p:txBody>
      </p:sp>
      <p:sp>
        <p:nvSpPr>
          <p:cNvPr id="2" name="Slide Number Placeholder 1">
            <a:extLst>
              <a:ext uri="{FF2B5EF4-FFF2-40B4-BE49-F238E27FC236}">
                <a16:creationId xmlns:a16="http://schemas.microsoft.com/office/drawing/2014/main" id="{B14A3DE5-C204-4312-80D0-7021AE62422F}"/>
              </a:ext>
            </a:extLst>
          </p:cNvPr>
          <p:cNvSpPr>
            <a:spLocks noGrp="1"/>
          </p:cNvSpPr>
          <p:nvPr>
            <p:ph type="sldNum" sz="quarter" idx="12"/>
          </p:nvPr>
        </p:nvSpPr>
        <p:spPr/>
        <p:txBody>
          <a:bodyPr/>
          <a:lstStyle/>
          <a:p>
            <a:fld id="{E4AC23F1-1AA3-4B85-8C7C-7A597536F04F}" type="slidenum">
              <a:rPr lang="en-US" smtClean="0"/>
              <a:t>16</a:t>
            </a:fld>
            <a:endParaRPr lang="en-US" dirty="0"/>
          </a:p>
        </p:txBody>
      </p:sp>
    </p:spTree>
    <p:extLst>
      <p:ext uri="{BB962C8B-B14F-4D97-AF65-F5344CB8AC3E}">
        <p14:creationId xmlns:p14="http://schemas.microsoft.com/office/powerpoint/2010/main" val="4025453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752600"/>
            <a:ext cx="7086600" cy="3046988"/>
          </a:xfrm>
          <a:prstGeom prst="rect">
            <a:avLst/>
          </a:prstGeom>
          <a:noFill/>
        </p:spPr>
        <p:txBody>
          <a:bodyPr wrap="square" rtlCol="0">
            <a:spAutoFit/>
          </a:bodyPr>
          <a:lstStyle/>
          <a:p>
            <a:pPr algn="ctr"/>
            <a:r>
              <a:rPr lang="en-US" sz="4800" dirty="0"/>
              <a:t>Investigating and reporting someone who has </a:t>
            </a:r>
            <a:r>
              <a:rPr lang="en-US" sz="4800" b="1" u="sng" dirty="0"/>
              <a:t>not</a:t>
            </a:r>
            <a:r>
              <a:rPr lang="en-US" sz="4800" dirty="0"/>
              <a:t> been previously reported</a:t>
            </a:r>
          </a:p>
        </p:txBody>
      </p:sp>
      <p:sp>
        <p:nvSpPr>
          <p:cNvPr id="3" name="Slide Number Placeholder 2">
            <a:extLst>
              <a:ext uri="{FF2B5EF4-FFF2-40B4-BE49-F238E27FC236}">
                <a16:creationId xmlns:a16="http://schemas.microsoft.com/office/drawing/2014/main" id="{50DF324D-32F6-4D5C-A20B-C4C3930B86D9}"/>
              </a:ext>
            </a:extLst>
          </p:cNvPr>
          <p:cNvSpPr>
            <a:spLocks noGrp="1"/>
          </p:cNvSpPr>
          <p:nvPr>
            <p:ph type="sldNum" sz="quarter" idx="12"/>
          </p:nvPr>
        </p:nvSpPr>
        <p:spPr/>
        <p:txBody>
          <a:bodyPr/>
          <a:lstStyle/>
          <a:p>
            <a:fld id="{E4AC23F1-1AA3-4B85-8C7C-7A597536F04F}" type="slidenum">
              <a:rPr lang="en-US" smtClean="0"/>
              <a:t>17</a:t>
            </a:fld>
            <a:endParaRPr lang="en-US" dirty="0"/>
          </a:p>
        </p:txBody>
      </p:sp>
    </p:spTree>
    <p:extLst>
      <p:ext uri="{BB962C8B-B14F-4D97-AF65-F5344CB8AC3E}">
        <p14:creationId xmlns:p14="http://schemas.microsoft.com/office/powerpoint/2010/main" val="2965311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364" y="228600"/>
            <a:ext cx="7245807" cy="6172200"/>
          </a:xfrm>
          <a:prstGeom prst="rect">
            <a:avLst/>
          </a:prstGeom>
        </p:spPr>
      </p:pic>
      <p:sp>
        <p:nvSpPr>
          <p:cNvPr id="2" name="Slide Number Placeholder 1">
            <a:extLst>
              <a:ext uri="{FF2B5EF4-FFF2-40B4-BE49-F238E27FC236}">
                <a16:creationId xmlns:a16="http://schemas.microsoft.com/office/drawing/2014/main" id="{E86083CD-ADCD-4810-A463-A3BB633EC0DD}"/>
              </a:ext>
            </a:extLst>
          </p:cNvPr>
          <p:cNvSpPr>
            <a:spLocks noGrp="1"/>
          </p:cNvSpPr>
          <p:nvPr>
            <p:ph type="sldNum" sz="quarter" idx="12"/>
          </p:nvPr>
        </p:nvSpPr>
        <p:spPr/>
        <p:txBody>
          <a:bodyPr>
            <a:normAutofit/>
          </a:bodyPr>
          <a:lstStyle/>
          <a:p>
            <a:pPr>
              <a:spcAft>
                <a:spcPts val="600"/>
              </a:spcAft>
            </a:pPr>
            <a:fld id="{E4AC23F1-1AA3-4B85-8C7C-7A597536F04F}" type="slidenum">
              <a:rPr lang="en-US" smtClean="0"/>
              <a:pPr>
                <a:spcAft>
                  <a:spcPts val="600"/>
                </a:spcAft>
              </a:pPr>
              <a:t>18</a:t>
            </a:fld>
            <a:endParaRPr lang="en-US"/>
          </a:p>
        </p:txBody>
      </p:sp>
    </p:spTree>
    <p:extLst>
      <p:ext uri="{BB962C8B-B14F-4D97-AF65-F5344CB8AC3E}">
        <p14:creationId xmlns:p14="http://schemas.microsoft.com/office/powerpoint/2010/main" val="3352828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609600"/>
            <a:ext cx="7696200" cy="5791200"/>
          </a:xfrm>
        </p:spPr>
        <p:txBody>
          <a:bodyPr>
            <a:normAutofit/>
          </a:bodyPr>
          <a:lstStyle/>
          <a:p>
            <a:pPr algn="ctr"/>
            <a:r>
              <a:rPr lang="en-US" sz="2800" dirty="0">
                <a:solidFill>
                  <a:schemeClr val="tx1"/>
                </a:solidFill>
              </a:rPr>
              <a:t>Reporting Hepatitis B</a:t>
            </a:r>
          </a:p>
          <a:p>
            <a:pPr algn="ctr"/>
            <a:endParaRPr lang="en-US" sz="2800" dirty="0">
              <a:solidFill>
                <a:schemeClr val="tx1"/>
              </a:solidFill>
            </a:endParaRPr>
          </a:p>
          <a:p>
            <a:pPr algn="ctr"/>
            <a:r>
              <a:rPr lang="en-US" sz="2800" dirty="0">
                <a:solidFill>
                  <a:schemeClr val="tx1"/>
                </a:solidFill>
              </a:rPr>
              <a:t>If a person has never been reported, determine if they meet a hepatitis B case definition. </a:t>
            </a:r>
          </a:p>
          <a:p>
            <a:pPr algn="ctr"/>
            <a:endParaRPr lang="en-US" sz="2800" dirty="0">
              <a:solidFill>
                <a:schemeClr val="tx1"/>
              </a:solidFill>
            </a:endParaRPr>
          </a:p>
          <a:p>
            <a:pPr algn="ctr"/>
            <a:r>
              <a:rPr lang="en-US" sz="2800" dirty="0">
                <a:solidFill>
                  <a:schemeClr val="tx1"/>
                </a:solidFill>
              </a:rPr>
              <a:t>Persons who meet a hepatitis B case definition are infectious and require public health action</a:t>
            </a:r>
          </a:p>
        </p:txBody>
      </p:sp>
      <p:sp>
        <p:nvSpPr>
          <p:cNvPr id="2" name="Slide Number Placeholder 1">
            <a:extLst>
              <a:ext uri="{FF2B5EF4-FFF2-40B4-BE49-F238E27FC236}">
                <a16:creationId xmlns:a16="http://schemas.microsoft.com/office/drawing/2014/main" id="{B64B41D4-95D2-47EB-AA31-C82FFF761EEE}"/>
              </a:ext>
            </a:extLst>
          </p:cNvPr>
          <p:cNvSpPr>
            <a:spLocks noGrp="1"/>
          </p:cNvSpPr>
          <p:nvPr>
            <p:ph type="sldNum" sz="quarter" idx="12"/>
          </p:nvPr>
        </p:nvSpPr>
        <p:spPr/>
        <p:txBody>
          <a:bodyPr/>
          <a:lstStyle/>
          <a:p>
            <a:fld id="{E4AC23F1-1AA3-4B85-8C7C-7A597536F04F}" type="slidenum">
              <a:rPr lang="en-US" smtClean="0"/>
              <a:t>19</a:t>
            </a:fld>
            <a:endParaRPr lang="en-US" dirty="0"/>
          </a:p>
        </p:txBody>
      </p:sp>
    </p:spTree>
    <p:extLst>
      <p:ext uri="{BB962C8B-B14F-4D97-AF65-F5344CB8AC3E}">
        <p14:creationId xmlns:p14="http://schemas.microsoft.com/office/powerpoint/2010/main" val="3815452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0"/>
            <a:ext cx="8915400" cy="6858000"/>
          </a:xfrm>
        </p:spPr>
        <p:txBody>
          <a:bodyPr>
            <a:normAutofit/>
          </a:bodyPr>
          <a:lstStyle/>
          <a:p>
            <a:pPr algn="ctr"/>
            <a:r>
              <a:rPr lang="en-US" sz="5400" b="1" cap="none" dirty="0">
                <a:solidFill>
                  <a:schemeClr val="tx1"/>
                </a:solidFill>
              </a:rPr>
              <a:t>Goals</a:t>
            </a:r>
          </a:p>
          <a:p>
            <a:endParaRPr lang="en-US" sz="2000" cap="none" dirty="0"/>
          </a:p>
          <a:p>
            <a:pPr marL="342900" indent="-342900" algn="l">
              <a:buFont typeface="Wingdings" panose="05000000000000000000" pitchFamily="2" charset="2"/>
              <a:buChar char="Ø"/>
            </a:pPr>
            <a:r>
              <a:rPr lang="en-US" sz="2000" cap="none" dirty="0">
                <a:solidFill>
                  <a:schemeClr val="tx1"/>
                </a:solidFill>
              </a:rPr>
              <a:t>Understand the sequence for evaluating a person who was not previously reported for hepatitis b against the case definitions.</a:t>
            </a:r>
          </a:p>
          <a:p>
            <a:pPr marL="342900" indent="-342900" algn="l">
              <a:buFont typeface="Wingdings" panose="05000000000000000000" pitchFamily="2" charset="2"/>
              <a:buChar char="Ø"/>
            </a:pPr>
            <a:r>
              <a:rPr lang="en-US" sz="2000" cap="none" dirty="0">
                <a:solidFill>
                  <a:schemeClr val="tx1"/>
                </a:solidFill>
              </a:rPr>
              <a:t>Change hepatitis b lab condition report events to either acute or chronic event when necessary.</a:t>
            </a:r>
          </a:p>
          <a:p>
            <a:pPr marL="342900" indent="-342900" algn="l">
              <a:buFont typeface="Wingdings" panose="05000000000000000000" pitchFamily="2" charset="2"/>
              <a:buChar char="Ø"/>
            </a:pPr>
            <a:r>
              <a:rPr lang="en-US" sz="2000" cap="none" dirty="0">
                <a:solidFill>
                  <a:schemeClr val="tx1"/>
                </a:solidFill>
              </a:rPr>
              <a:t>Describe and utilize the decision trees with case evaluation of hepatitis b lab condition reports for previously reported persons.</a:t>
            </a:r>
          </a:p>
          <a:p>
            <a:pPr marL="342900" indent="-342900" algn="l">
              <a:buFont typeface="Wingdings" panose="05000000000000000000" pitchFamily="2" charset="2"/>
              <a:buChar char="Ø"/>
            </a:pPr>
            <a:r>
              <a:rPr lang="en-US" sz="2000" cap="none" dirty="0">
                <a:solidFill>
                  <a:schemeClr val="tx1"/>
                </a:solidFill>
              </a:rPr>
              <a:t>Comprehend and apply the steps for not only creating a subsequent report package but also for chronological sequencing of each report in hepatitis b lab condition reports.</a:t>
            </a:r>
          </a:p>
          <a:p>
            <a:pPr marL="342900" indent="-342900" algn="l">
              <a:buFont typeface="Wingdings" panose="05000000000000000000" pitchFamily="2" charset="2"/>
              <a:buChar char="Ø"/>
            </a:pPr>
            <a:r>
              <a:rPr lang="en-US" sz="2000" cap="none" dirty="0">
                <a:solidFill>
                  <a:schemeClr val="tx1"/>
                </a:solidFill>
              </a:rPr>
              <a:t>Apply the lab requirements for acute hepatitis c against the case definition. </a:t>
            </a:r>
          </a:p>
          <a:p>
            <a:pPr marL="342900" indent="-342900" algn="l">
              <a:buFont typeface="Wingdings" panose="05000000000000000000" pitchFamily="2" charset="2"/>
              <a:buChar char="Ø"/>
            </a:pPr>
            <a:r>
              <a:rPr lang="en-US" sz="2000" cap="none" dirty="0">
                <a:solidFill>
                  <a:schemeClr val="tx1"/>
                </a:solidFill>
              </a:rPr>
              <a:t>Understand the LHD’s responsibility and requirements for chronic hepatitis c.  </a:t>
            </a:r>
          </a:p>
          <a:p>
            <a:endParaRPr lang="en-US" dirty="0"/>
          </a:p>
          <a:p>
            <a:pPr marL="514350" indent="-514350">
              <a:buAutoNum type="arabicPeriod"/>
            </a:pPr>
            <a:endParaRPr lang="en-US" dirty="0"/>
          </a:p>
          <a:p>
            <a:pPr marL="514350" indent="-514350">
              <a:buAutoNum type="arabicPeriod"/>
            </a:pPr>
            <a:endParaRPr lang="en-US" dirty="0"/>
          </a:p>
        </p:txBody>
      </p:sp>
      <p:sp>
        <p:nvSpPr>
          <p:cNvPr id="2" name="Slide Number Placeholder 1">
            <a:extLst>
              <a:ext uri="{FF2B5EF4-FFF2-40B4-BE49-F238E27FC236}">
                <a16:creationId xmlns:a16="http://schemas.microsoft.com/office/drawing/2014/main" id="{6407D2BF-0A74-433B-9793-464AD51F2B1B}"/>
              </a:ext>
            </a:extLst>
          </p:cNvPr>
          <p:cNvSpPr>
            <a:spLocks noGrp="1"/>
          </p:cNvSpPr>
          <p:nvPr>
            <p:ph type="sldNum" sz="quarter" idx="12"/>
          </p:nvPr>
        </p:nvSpPr>
        <p:spPr/>
        <p:txBody>
          <a:bodyPr/>
          <a:lstStyle/>
          <a:p>
            <a:fld id="{E4AC23F1-1AA3-4B85-8C7C-7A597536F04F}" type="slidenum">
              <a:rPr lang="en-US" smtClean="0"/>
              <a:t>2</a:t>
            </a:fld>
            <a:endParaRPr lang="en-US" dirty="0"/>
          </a:p>
        </p:txBody>
      </p:sp>
    </p:spTree>
    <p:extLst>
      <p:ext uri="{BB962C8B-B14F-4D97-AF65-F5344CB8AC3E}">
        <p14:creationId xmlns:p14="http://schemas.microsoft.com/office/powerpoint/2010/main" val="4255286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52400"/>
            <a:ext cx="2895600" cy="6399518"/>
          </a:xfrm>
          <a:prstGeom prst="rect">
            <a:avLst/>
          </a:prstGeom>
        </p:spPr>
      </p:pic>
      <p:sp>
        <p:nvSpPr>
          <p:cNvPr id="2" name="Slide Number Placeholder 1">
            <a:extLst>
              <a:ext uri="{FF2B5EF4-FFF2-40B4-BE49-F238E27FC236}">
                <a16:creationId xmlns:a16="http://schemas.microsoft.com/office/drawing/2014/main" id="{B7878F05-CB0A-425C-ACC2-106FAA0C7284}"/>
              </a:ext>
            </a:extLst>
          </p:cNvPr>
          <p:cNvSpPr>
            <a:spLocks noGrp="1"/>
          </p:cNvSpPr>
          <p:nvPr>
            <p:ph type="sldNum" sz="quarter" idx="12"/>
          </p:nvPr>
        </p:nvSpPr>
        <p:spPr/>
        <p:txBody>
          <a:bodyPr/>
          <a:lstStyle/>
          <a:p>
            <a:fld id="{E4AC23F1-1AA3-4B85-8C7C-7A597536F04F}" type="slidenum">
              <a:rPr lang="en-US" smtClean="0"/>
              <a:t>20</a:t>
            </a:fld>
            <a:endParaRPr lang="en-US" dirty="0"/>
          </a:p>
        </p:txBody>
      </p:sp>
    </p:spTree>
    <p:extLst>
      <p:ext uri="{BB962C8B-B14F-4D97-AF65-F5344CB8AC3E}">
        <p14:creationId xmlns:p14="http://schemas.microsoft.com/office/powerpoint/2010/main" val="2785499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975970"/>
            <a:ext cx="8077199" cy="5424830"/>
          </a:xfrm>
          <a:prstGeom prst="rect">
            <a:avLst/>
          </a:prstGeom>
        </p:spPr>
      </p:pic>
      <p:sp>
        <p:nvSpPr>
          <p:cNvPr id="5" name="Rounded Rectangular Callout 4"/>
          <p:cNvSpPr/>
          <p:nvPr/>
        </p:nvSpPr>
        <p:spPr>
          <a:xfrm>
            <a:off x="1981200" y="3962400"/>
            <a:ext cx="3276600" cy="1524000"/>
          </a:xfrm>
          <a:prstGeom prst="wedgeRoundRectCallout">
            <a:avLst>
              <a:gd name="adj1" fmla="val -72581"/>
              <a:gd name="adj2" fmla="val -568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change a Lab/Condition Report to  a Chronic or Acute event, click the </a:t>
            </a:r>
          </a:p>
          <a:p>
            <a:pPr algn="ctr"/>
            <a:r>
              <a:rPr lang="en-US" dirty="0"/>
              <a:t>Edit Event Properties button</a:t>
            </a:r>
          </a:p>
        </p:txBody>
      </p:sp>
      <p:sp>
        <p:nvSpPr>
          <p:cNvPr id="2" name="Slide Number Placeholder 1">
            <a:extLst>
              <a:ext uri="{FF2B5EF4-FFF2-40B4-BE49-F238E27FC236}">
                <a16:creationId xmlns:a16="http://schemas.microsoft.com/office/drawing/2014/main" id="{0C743D22-05C0-4241-9709-A194972B7570}"/>
              </a:ext>
            </a:extLst>
          </p:cNvPr>
          <p:cNvSpPr>
            <a:spLocks noGrp="1"/>
          </p:cNvSpPr>
          <p:nvPr>
            <p:ph type="sldNum" sz="quarter" idx="12"/>
          </p:nvPr>
        </p:nvSpPr>
        <p:spPr/>
        <p:txBody>
          <a:bodyPr/>
          <a:lstStyle/>
          <a:p>
            <a:fld id="{E4AC23F1-1AA3-4B85-8C7C-7A597536F04F}" type="slidenum">
              <a:rPr lang="en-US" smtClean="0"/>
              <a:t>21</a:t>
            </a:fld>
            <a:endParaRPr lang="en-US" dirty="0"/>
          </a:p>
        </p:txBody>
      </p:sp>
    </p:spTree>
    <p:extLst>
      <p:ext uri="{BB962C8B-B14F-4D97-AF65-F5344CB8AC3E}">
        <p14:creationId xmlns:p14="http://schemas.microsoft.com/office/powerpoint/2010/main" val="991319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009574"/>
            <a:ext cx="6005851" cy="3516195"/>
          </a:xfrm>
          <a:prstGeom prst="rect">
            <a:avLst/>
          </a:prstGeom>
        </p:spPr>
      </p:pic>
      <p:sp>
        <p:nvSpPr>
          <p:cNvPr id="6" name="Rounded Rectangular Callout 5"/>
          <p:cNvSpPr/>
          <p:nvPr/>
        </p:nvSpPr>
        <p:spPr>
          <a:xfrm>
            <a:off x="5548651" y="2133600"/>
            <a:ext cx="2819400" cy="1752600"/>
          </a:xfrm>
          <a:prstGeom prst="wedgeRoundRectCallout">
            <a:avLst>
              <a:gd name="adj1" fmla="val -81766"/>
              <a:gd name="adj2" fmla="val -110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the “Change Disease To” drop down to select Hepatitis B Acute or Hepatitis B Chronic</a:t>
            </a:r>
          </a:p>
        </p:txBody>
      </p:sp>
      <p:sp>
        <p:nvSpPr>
          <p:cNvPr id="7" name="Rounded Rectangular Callout 6"/>
          <p:cNvSpPr/>
          <p:nvPr/>
        </p:nvSpPr>
        <p:spPr>
          <a:xfrm>
            <a:off x="5541724" y="4839969"/>
            <a:ext cx="2819400" cy="1371600"/>
          </a:xfrm>
          <a:prstGeom prst="wedgeRoundRectCallout">
            <a:avLst>
              <a:gd name="adj1" fmla="val -205108"/>
              <a:gd name="adj2" fmla="val -92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on save to save the event under the new disease type</a:t>
            </a:r>
          </a:p>
        </p:txBody>
      </p:sp>
      <p:sp>
        <p:nvSpPr>
          <p:cNvPr id="3" name="Slide Number Placeholder 2">
            <a:extLst>
              <a:ext uri="{FF2B5EF4-FFF2-40B4-BE49-F238E27FC236}">
                <a16:creationId xmlns:a16="http://schemas.microsoft.com/office/drawing/2014/main" id="{0D075D77-1A56-4768-B7B8-6F743C998831}"/>
              </a:ext>
            </a:extLst>
          </p:cNvPr>
          <p:cNvSpPr>
            <a:spLocks noGrp="1"/>
          </p:cNvSpPr>
          <p:nvPr>
            <p:ph type="sldNum" sz="quarter" idx="12"/>
          </p:nvPr>
        </p:nvSpPr>
        <p:spPr/>
        <p:txBody>
          <a:bodyPr/>
          <a:lstStyle/>
          <a:p>
            <a:fld id="{E4AC23F1-1AA3-4B85-8C7C-7A597536F04F}" type="slidenum">
              <a:rPr lang="en-US" smtClean="0"/>
              <a:t>22</a:t>
            </a:fld>
            <a:endParaRPr lang="en-US" dirty="0"/>
          </a:p>
        </p:txBody>
      </p:sp>
    </p:spTree>
    <p:extLst>
      <p:ext uri="{BB962C8B-B14F-4D97-AF65-F5344CB8AC3E}">
        <p14:creationId xmlns:p14="http://schemas.microsoft.com/office/powerpoint/2010/main" val="3876023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p:cNvSpPr txBox="1"/>
          <p:nvPr/>
        </p:nvSpPr>
        <p:spPr>
          <a:xfrm>
            <a:off x="533400" y="1231506"/>
            <a:ext cx="7908006" cy="4394988"/>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400" cap="all" spc="800" dirty="0">
                <a:solidFill>
                  <a:schemeClr val="tx2"/>
                </a:solidFill>
                <a:latin typeface="+mj-lt"/>
                <a:ea typeface="+mj-ea"/>
                <a:cs typeface="+mj-cs"/>
              </a:rPr>
              <a:t>Investigating and reporting someone who </a:t>
            </a:r>
            <a:r>
              <a:rPr lang="en-US" sz="4400" b="1" u="sng" cap="all" spc="800" dirty="0">
                <a:solidFill>
                  <a:schemeClr val="tx2"/>
                </a:solidFill>
                <a:latin typeface="+mj-lt"/>
                <a:ea typeface="+mj-ea"/>
                <a:cs typeface="+mj-cs"/>
              </a:rPr>
              <a:t>has</a:t>
            </a:r>
            <a:r>
              <a:rPr lang="en-US" sz="4400" cap="all" spc="800" dirty="0">
                <a:solidFill>
                  <a:schemeClr val="tx2"/>
                </a:solidFill>
                <a:latin typeface="+mj-lt"/>
                <a:ea typeface="+mj-ea"/>
                <a:cs typeface="+mj-cs"/>
              </a:rPr>
              <a:t> been previously reported</a:t>
            </a:r>
          </a:p>
        </p:txBody>
      </p:sp>
      <p:sp>
        <p:nvSpPr>
          <p:cNvPr id="3" name="Slide Number Placeholder 2">
            <a:extLst>
              <a:ext uri="{FF2B5EF4-FFF2-40B4-BE49-F238E27FC236}">
                <a16:creationId xmlns:a16="http://schemas.microsoft.com/office/drawing/2014/main" id="{EA45C494-1563-4F5C-9359-F9D934254BBB}"/>
              </a:ext>
            </a:extLst>
          </p:cNvPr>
          <p:cNvSpPr>
            <a:spLocks noGrp="1"/>
          </p:cNvSpPr>
          <p:nvPr>
            <p:ph type="sldNum" sz="quarter" idx="12"/>
          </p:nvPr>
        </p:nvSpPr>
        <p:spPr>
          <a:xfrm>
            <a:off x="7820942" y="6375679"/>
            <a:ext cx="840457" cy="345796"/>
          </a:xfrm>
        </p:spPr>
        <p:txBody>
          <a:bodyPr vert="horz" lIns="91440" tIns="45720" rIns="91440" bIns="45720" rtlCol="0" anchor="ctr">
            <a:normAutofit/>
          </a:bodyPr>
          <a:lstStyle/>
          <a:p>
            <a:pPr>
              <a:spcAft>
                <a:spcPts val="600"/>
              </a:spcAft>
            </a:pPr>
            <a:fld id="{E4AC23F1-1AA3-4B85-8C7C-7A597536F04F}" type="slidenum">
              <a:rPr lang="en-US" sz="1200" kern="1200" baseline="0" dirty="0">
                <a:solidFill>
                  <a:schemeClr val="accent1">
                    <a:lumMod val="50000"/>
                  </a:schemeClr>
                </a:solidFill>
                <a:latin typeface="+mn-lt"/>
                <a:ea typeface="+mn-ea"/>
                <a:cs typeface="+mn-cs"/>
              </a:rPr>
              <a:pPr>
                <a:spcAft>
                  <a:spcPts val="600"/>
                </a:spcAft>
              </a:pPr>
              <a:t>23</a:t>
            </a:fld>
            <a:endParaRPr lang="en-US" sz="1200" kern="1200" baseline="0" dirty="0">
              <a:solidFill>
                <a:schemeClr val="accent1">
                  <a:lumMod val="50000"/>
                </a:schemeClr>
              </a:solidFill>
              <a:latin typeface="+mn-lt"/>
              <a:ea typeface="+mn-ea"/>
              <a:cs typeface="+mn-cs"/>
            </a:endParaRPr>
          </a:p>
        </p:txBody>
      </p:sp>
    </p:spTree>
    <p:extLst>
      <p:ext uri="{BB962C8B-B14F-4D97-AF65-F5344CB8AC3E}">
        <p14:creationId xmlns:p14="http://schemas.microsoft.com/office/powerpoint/2010/main" val="903616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457200" y="864911"/>
            <a:ext cx="7501605" cy="3467282"/>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3900" b="1" cap="all" spc="800" dirty="0">
                <a:solidFill>
                  <a:schemeClr val="tx2"/>
                </a:solidFill>
                <a:latin typeface="+mj-lt"/>
                <a:ea typeface="+mj-ea"/>
                <a:cs typeface="+mj-cs"/>
              </a:rPr>
              <a:t>Local health department users should never deduplicate  hepatitis B events in NC EDSS</a:t>
            </a:r>
          </a:p>
        </p:txBody>
      </p:sp>
      <p:sp>
        <p:nvSpPr>
          <p:cNvPr id="3" name="Slide Number Placeholder 2">
            <a:extLst>
              <a:ext uri="{FF2B5EF4-FFF2-40B4-BE49-F238E27FC236}">
                <a16:creationId xmlns:a16="http://schemas.microsoft.com/office/drawing/2014/main" id="{CFA27468-3972-4DF9-8743-F745488EC5AC}"/>
              </a:ext>
            </a:extLst>
          </p:cNvPr>
          <p:cNvSpPr>
            <a:spLocks noGrp="1"/>
          </p:cNvSpPr>
          <p:nvPr>
            <p:ph type="sldNum" sz="quarter" idx="12"/>
          </p:nvPr>
        </p:nvSpPr>
        <p:spPr>
          <a:xfrm>
            <a:off x="6694114" y="6375679"/>
            <a:ext cx="1747292" cy="345796"/>
          </a:xfrm>
        </p:spPr>
        <p:txBody>
          <a:bodyPr vert="horz" lIns="91440" tIns="45720" rIns="91440" bIns="45720" rtlCol="0" anchor="ctr">
            <a:normAutofit/>
          </a:bodyPr>
          <a:lstStyle/>
          <a:p>
            <a:pPr>
              <a:spcAft>
                <a:spcPts val="600"/>
              </a:spcAft>
            </a:pPr>
            <a:fld id="{E4AC23F1-1AA3-4B85-8C7C-7A597536F04F}" type="slidenum">
              <a:rPr lang="en-US" sz="1200" kern="1200" baseline="0" dirty="0">
                <a:solidFill>
                  <a:schemeClr val="accent1">
                    <a:lumMod val="50000"/>
                  </a:schemeClr>
                </a:solidFill>
                <a:latin typeface="+mn-lt"/>
                <a:ea typeface="+mn-ea"/>
                <a:cs typeface="+mn-cs"/>
              </a:rPr>
              <a:pPr>
                <a:spcAft>
                  <a:spcPts val="600"/>
                </a:spcAft>
              </a:pPr>
              <a:t>24</a:t>
            </a:fld>
            <a:endParaRPr lang="en-US" sz="1200" kern="1200" baseline="0" dirty="0">
              <a:solidFill>
                <a:schemeClr val="accent1">
                  <a:lumMod val="50000"/>
                </a:schemeClr>
              </a:solidFill>
              <a:latin typeface="+mn-lt"/>
              <a:ea typeface="+mn-ea"/>
              <a:cs typeface="+mn-cs"/>
            </a:endParaRPr>
          </a:p>
        </p:txBody>
      </p:sp>
    </p:spTree>
    <p:extLst>
      <p:ext uri="{BB962C8B-B14F-4D97-AF65-F5344CB8AC3E}">
        <p14:creationId xmlns:p14="http://schemas.microsoft.com/office/powerpoint/2010/main" val="2491461458"/>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8546" y="965199"/>
            <a:ext cx="3820178" cy="4927601"/>
          </a:xfrm>
          <a:prstGeom prst="rect">
            <a:avLst/>
          </a:prstGeom>
        </p:spPr>
      </p:pic>
      <p:sp>
        <p:nvSpPr>
          <p:cNvPr id="2" name="Slide Number Placeholder 1">
            <a:extLst>
              <a:ext uri="{FF2B5EF4-FFF2-40B4-BE49-F238E27FC236}">
                <a16:creationId xmlns:a16="http://schemas.microsoft.com/office/drawing/2014/main" id="{E05E4014-851F-4E3B-943F-02EADF2196C5}"/>
              </a:ext>
            </a:extLst>
          </p:cNvPr>
          <p:cNvSpPr>
            <a:spLocks noGrp="1"/>
          </p:cNvSpPr>
          <p:nvPr>
            <p:ph type="sldNum" sz="quarter" idx="12"/>
          </p:nvPr>
        </p:nvSpPr>
        <p:spPr>
          <a:xfrm>
            <a:off x="6334388" y="6375679"/>
            <a:ext cx="2114549" cy="345796"/>
          </a:xfrm>
        </p:spPr>
        <p:txBody>
          <a:bodyPr vert="horz" lIns="91440" tIns="45720" rIns="91440" bIns="45720" rtlCol="0" anchor="ctr">
            <a:normAutofit/>
          </a:bodyPr>
          <a:lstStyle/>
          <a:p>
            <a:pPr>
              <a:spcAft>
                <a:spcPts val="600"/>
              </a:spcAft>
            </a:pPr>
            <a:fld id="{E4AC23F1-1AA3-4B85-8C7C-7A597536F04F}" type="slidenum">
              <a:rPr lang="en-US" sz="1200">
                <a:solidFill>
                  <a:schemeClr val="tx2"/>
                </a:solidFill>
              </a:rPr>
              <a:pPr>
                <a:spcAft>
                  <a:spcPts val="600"/>
                </a:spcAft>
              </a:pPr>
              <a:t>25</a:t>
            </a:fld>
            <a:endParaRPr lang="en-US" sz="1200">
              <a:solidFill>
                <a:schemeClr val="tx2"/>
              </a:solidFill>
            </a:endParaRPr>
          </a:p>
        </p:txBody>
      </p:sp>
    </p:spTree>
    <p:extLst>
      <p:ext uri="{BB962C8B-B14F-4D97-AF65-F5344CB8AC3E}">
        <p14:creationId xmlns:p14="http://schemas.microsoft.com/office/powerpoint/2010/main" val="3220431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635" y="1589947"/>
            <a:ext cx="6718001" cy="3678105"/>
          </a:xfrm>
          <a:prstGeom prst="rect">
            <a:avLst/>
          </a:prstGeom>
        </p:spPr>
      </p:pic>
      <p:sp>
        <p:nvSpPr>
          <p:cNvPr id="3" name="Slide Number Placeholder 2">
            <a:extLst>
              <a:ext uri="{FF2B5EF4-FFF2-40B4-BE49-F238E27FC236}">
                <a16:creationId xmlns:a16="http://schemas.microsoft.com/office/drawing/2014/main" id="{36F8364E-6B8D-4517-A396-D06A72641395}"/>
              </a:ext>
            </a:extLst>
          </p:cNvPr>
          <p:cNvSpPr>
            <a:spLocks noGrp="1"/>
          </p:cNvSpPr>
          <p:nvPr>
            <p:ph type="sldNum" sz="quarter" idx="12"/>
          </p:nvPr>
        </p:nvSpPr>
        <p:spPr>
          <a:xfrm>
            <a:off x="6334388" y="6375679"/>
            <a:ext cx="2114549" cy="345796"/>
          </a:xfrm>
        </p:spPr>
        <p:txBody>
          <a:bodyPr vert="horz" lIns="91440" tIns="45720" rIns="91440" bIns="45720" rtlCol="0" anchor="ctr">
            <a:normAutofit/>
          </a:bodyPr>
          <a:lstStyle/>
          <a:p>
            <a:pPr>
              <a:spcAft>
                <a:spcPts val="600"/>
              </a:spcAft>
            </a:pPr>
            <a:fld id="{E4AC23F1-1AA3-4B85-8C7C-7A597536F04F}" type="slidenum">
              <a:rPr lang="en-US" sz="1200">
                <a:solidFill>
                  <a:schemeClr val="tx2"/>
                </a:solidFill>
              </a:rPr>
              <a:pPr>
                <a:spcAft>
                  <a:spcPts val="600"/>
                </a:spcAft>
              </a:pPr>
              <a:t>26</a:t>
            </a:fld>
            <a:endParaRPr lang="en-US" sz="1200">
              <a:solidFill>
                <a:schemeClr val="tx2"/>
              </a:solidFill>
            </a:endParaRPr>
          </a:p>
        </p:txBody>
      </p:sp>
    </p:spTree>
    <p:extLst>
      <p:ext uri="{BB962C8B-B14F-4D97-AF65-F5344CB8AC3E}">
        <p14:creationId xmlns:p14="http://schemas.microsoft.com/office/powerpoint/2010/main" val="1800494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04394"/>
            <a:ext cx="9144000" cy="1448812"/>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40434"/>
            <a:ext cx="9144000" cy="850605"/>
          </a:xfrm>
          <a:prstGeom prst="rect">
            <a:avLst/>
          </a:prstGeom>
        </p:spPr>
      </p:pic>
      <p:sp>
        <p:nvSpPr>
          <p:cNvPr id="5" name="Isosceles Triangle 4"/>
          <p:cNvSpPr/>
          <p:nvPr/>
        </p:nvSpPr>
        <p:spPr>
          <a:xfrm rot="15158943" flipH="1">
            <a:off x="3783893" y="1599399"/>
            <a:ext cx="322972" cy="5451713"/>
          </a:xfrm>
          <a:prstGeom prst="triangle">
            <a:avLst>
              <a:gd name="adj" fmla="val 50325"/>
            </a:avLst>
          </a:prstGeom>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ular Callout 2"/>
          <p:cNvSpPr/>
          <p:nvPr/>
        </p:nvSpPr>
        <p:spPr>
          <a:xfrm>
            <a:off x="5461000" y="3048000"/>
            <a:ext cx="3048000" cy="1295400"/>
          </a:xfrm>
          <a:prstGeom prst="wedgeRoundRectCallout">
            <a:avLst>
              <a:gd name="adj1" fmla="val -148928"/>
              <a:gd name="adj2" fmla="val -1313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Chronological Listing of Subsequent Reports Matches up to Lab Dates</a:t>
            </a:r>
          </a:p>
        </p:txBody>
      </p:sp>
      <p:sp>
        <p:nvSpPr>
          <p:cNvPr id="6" name="Slide Number Placeholder 5">
            <a:extLst>
              <a:ext uri="{FF2B5EF4-FFF2-40B4-BE49-F238E27FC236}">
                <a16:creationId xmlns:a16="http://schemas.microsoft.com/office/drawing/2014/main" id="{8538A74E-7D20-4A41-A9BB-20A0DABA46C3}"/>
              </a:ext>
            </a:extLst>
          </p:cNvPr>
          <p:cNvSpPr>
            <a:spLocks noGrp="1"/>
          </p:cNvSpPr>
          <p:nvPr>
            <p:ph type="sldNum" sz="quarter" idx="12"/>
          </p:nvPr>
        </p:nvSpPr>
        <p:spPr/>
        <p:txBody>
          <a:bodyPr/>
          <a:lstStyle/>
          <a:p>
            <a:fld id="{E4AC23F1-1AA3-4B85-8C7C-7A597536F04F}" type="slidenum">
              <a:rPr lang="en-US" smtClean="0"/>
              <a:t>27</a:t>
            </a:fld>
            <a:endParaRPr lang="en-US" dirty="0"/>
          </a:p>
        </p:txBody>
      </p:sp>
    </p:spTree>
    <p:extLst>
      <p:ext uri="{BB962C8B-B14F-4D97-AF65-F5344CB8AC3E}">
        <p14:creationId xmlns:p14="http://schemas.microsoft.com/office/powerpoint/2010/main" val="208359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00"/>
            <a:ext cx="9144000" cy="3962399"/>
          </a:xfrm>
          <a:prstGeom prst="rect">
            <a:avLst/>
          </a:prstGeom>
        </p:spPr>
      </p:pic>
      <p:sp>
        <p:nvSpPr>
          <p:cNvPr id="5" name="Rounded Rectangular Callout 4"/>
          <p:cNvSpPr/>
          <p:nvPr/>
        </p:nvSpPr>
        <p:spPr>
          <a:xfrm>
            <a:off x="2514600" y="3657600"/>
            <a:ext cx="2743200" cy="2057400"/>
          </a:xfrm>
          <a:prstGeom prst="wedgeRoundRectCallout">
            <a:avLst>
              <a:gd name="adj1" fmla="val 69709"/>
              <a:gd name="adj2" fmla="val -841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If person has a previous event in your county, click on the magnifying glass search icon to open the event search screen</a:t>
            </a:r>
          </a:p>
        </p:txBody>
      </p:sp>
      <p:sp>
        <p:nvSpPr>
          <p:cNvPr id="6" name="Rounded Rectangular Callout 5"/>
          <p:cNvSpPr/>
          <p:nvPr/>
        </p:nvSpPr>
        <p:spPr>
          <a:xfrm>
            <a:off x="6248400" y="3867149"/>
            <a:ext cx="2133600" cy="2000249"/>
          </a:xfrm>
          <a:prstGeom prst="wedgeRoundRectCallout">
            <a:avLst>
              <a:gd name="adj1" fmla="val 45451"/>
              <a:gd name="adj2" fmla="val -900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If person has a previous event in another county, hand enter event here</a:t>
            </a:r>
          </a:p>
        </p:txBody>
      </p:sp>
      <p:sp>
        <p:nvSpPr>
          <p:cNvPr id="7" name="Oval 6"/>
          <p:cNvSpPr/>
          <p:nvPr/>
        </p:nvSpPr>
        <p:spPr>
          <a:xfrm>
            <a:off x="5257800" y="4495800"/>
            <a:ext cx="990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a:t>
            </a:r>
          </a:p>
        </p:txBody>
      </p:sp>
      <p:sp>
        <p:nvSpPr>
          <p:cNvPr id="2" name="Slide Number Placeholder 1">
            <a:extLst>
              <a:ext uri="{FF2B5EF4-FFF2-40B4-BE49-F238E27FC236}">
                <a16:creationId xmlns:a16="http://schemas.microsoft.com/office/drawing/2014/main" id="{689C19B0-D6D3-4042-907D-50E39126119B}"/>
              </a:ext>
            </a:extLst>
          </p:cNvPr>
          <p:cNvSpPr>
            <a:spLocks noGrp="1"/>
          </p:cNvSpPr>
          <p:nvPr>
            <p:ph type="sldNum" sz="quarter" idx="12"/>
          </p:nvPr>
        </p:nvSpPr>
        <p:spPr/>
        <p:txBody>
          <a:bodyPr/>
          <a:lstStyle/>
          <a:p>
            <a:fld id="{E4AC23F1-1AA3-4B85-8C7C-7A597536F04F}" type="slidenum">
              <a:rPr lang="en-US" smtClean="0"/>
              <a:t>28</a:t>
            </a:fld>
            <a:endParaRPr lang="en-US" dirty="0"/>
          </a:p>
        </p:txBody>
      </p:sp>
    </p:spTree>
    <p:extLst>
      <p:ext uri="{BB962C8B-B14F-4D97-AF65-F5344CB8AC3E}">
        <p14:creationId xmlns:p14="http://schemas.microsoft.com/office/powerpoint/2010/main" val="413257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885" y="1981200"/>
            <a:ext cx="8822394" cy="2337934"/>
          </a:xfrm>
          <a:prstGeom prst="rect">
            <a:avLst/>
          </a:prstGeom>
        </p:spPr>
      </p:pic>
      <p:sp>
        <p:nvSpPr>
          <p:cNvPr id="3" name="Slide Number Placeholder 2">
            <a:extLst>
              <a:ext uri="{FF2B5EF4-FFF2-40B4-BE49-F238E27FC236}">
                <a16:creationId xmlns:a16="http://schemas.microsoft.com/office/drawing/2014/main" id="{E56912BF-C70C-4A64-AE34-F6C45460D16E}"/>
              </a:ext>
            </a:extLst>
          </p:cNvPr>
          <p:cNvSpPr>
            <a:spLocks noGrp="1"/>
          </p:cNvSpPr>
          <p:nvPr>
            <p:ph type="sldNum" sz="quarter" idx="12"/>
          </p:nvPr>
        </p:nvSpPr>
        <p:spPr>
          <a:xfrm>
            <a:off x="6334388" y="6375679"/>
            <a:ext cx="2114549" cy="345796"/>
          </a:xfrm>
        </p:spPr>
        <p:txBody>
          <a:bodyPr vert="horz" lIns="91440" tIns="45720" rIns="91440" bIns="45720" rtlCol="0" anchor="ctr">
            <a:normAutofit/>
          </a:bodyPr>
          <a:lstStyle/>
          <a:p>
            <a:pPr>
              <a:spcAft>
                <a:spcPts val="600"/>
              </a:spcAft>
            </a:pPr>
            <a:fld id="{E4AC23F1-1AA3-4B85-8C7C-7A597536F04F}" type="slidenum">
              <a:rPr lang="en-US" sz="1200">
                <a:solidFill>
                  <a:schemeClr val="tx2"/>
                </a:solidFill>
              </a:rPr>
              <a:pPr>
                <a:spcAft>
                  <a:spcPts val="600"/>
                </a:spcAft>
              </a:pPr>
              <a:t>29</a:t>
            </a:fld>
            <a:endParaRPr lang="en-US" sz="1200">
              <a:solidFill>
                <a:schemeClr val="tx2"/>
              </a:solidFill>
            </a:endParaRPr>
          </a:p>
        </p:txBody>
      </p:sp>
      <p:sp>
        <p:nvSpPr>
          <p:cNvPr id="5" name="Rounded Rectangular Callout 4"/>
          <p:cNvSpPr/>
          <p:nvPr/>
        </p:nvSpPr>
        <p:spPr>
          <a:xfrm>
            <a:off x="6800850" y="3200400"/>
            <a:ext cx="2114549" cy="3549378"/>
          </a:xfrm>
          <a:prstGeom prst="wedgeRoundRectCallout">
            <a:avLst>
              <a:gd name="adj1" fmla="val -74125"/>
              <a:gd name="adj2" fmla="val -578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In this case, Hector was previously reported as a probable case, this new lab is more than 6 months from his first reported lab confirming him as a chronic carrier</a:t>
            </a:r>
          </a:p>
        </p:txBody>
      </p:sp>
    </p:spTree>
    <p:extLst>
      <p:ext uri="{BB962C8B-B14F-4D97-AF65-F5344CB8AC3E}">
        <p14:creationId xmlns:p14="http://schemas.microsoft.com/office/powerpoint/2010/main" val="3230524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52400"/>
            <a:ext cx="4953000" cy="1446550"/>
          </a:xfrm>
          <a:prstGeom prst="rect">
            <a:avLst/>
          </a:prstGeom>
          <a:noFill/>
        </p:spPr>
        <p:txBody>
          <a:bodyPr wrap="square" rtlCol="0">
            <a:spAutoFit/>
          </a:bodyPr>
          <a:lstStyle/>
          <a:p>
            <a:pPr algn="ctr"/>
            <a:r>
              <a:rPr lang="en-US" sz="4400" dirty="0">
                <a:latin typeface="Arial Black" panose="020B0A04020102020204" pitchFamily="34" charset="0"/>
              </a:rPr>
              <a:t>Which one do I choose?</a:t>
            </a:r>
          </a:p>
        </p:txBody>
      </p:sp>
      <p:sp>
        <p:nvSpPr>
          <p:cNvPr id="4" name="TextBox 3"/>
          <p:cNvSpPr txBox="1"/>
          <p:nvPr/>
        </p:nvSpPr>
        <p:spPr>
          <a:xfrm>
            <a:off x="762000" y="3101463"/>
            <a:ext cx="2743200" cy="1107996"/>
          </a:xfrm>
          <a:prstGeom prst="rect">
            <a:avLst/>
          </a:prstGeom>
          <a:noFill/>
        </p:spPr>
        <p:txBody>
          <a:bodyPr wrap="square" rtlCol="0">
            <a:spAutoFit/>
          </a:bodyPr>
          <a:lstStyle/>
          <a:p>
            <a:r>
              <a:rPr lang="en-US" sz="6600" dirty="0">
                <a:latin typeface="Brush Script MT" panose="03060802040406070304" pitchFamily="66" charset="0"/>
                <a:cs typeface="Aharoni" panose="02010803020104030203" pitchFamily="2" charset="-79"/>
              </a:rPr>
              <a:t>Acute</a:t>
            </a:r>
          </a:p>
        </p:txBody>
      </p:sp>
      <p:sp>
        <p:nvSpPr>
          <p:cNvPr id="5" name="TextBox 4"/>
          <p:cNvSpPr txBox="1"/>
          <p:nvPr/>
        </p:nvSpPr>
        <p:spPr>
          <a:xfrm rot="6591750">
            <a:off x="4576997" y="3458211"/>
            <a:ext cx="3657600" cy="769441"/>
          </a:xfrm>
          <a:prstGeom prst="rect">
            <a:avLst/>
          </a:prstGeom>
          <a:noFill/>
        </p:spPr>
        <p:txBody>
          <a:bodyPr wrap="square" rtlCol="0">
            <a:spAutoFit/>
          </a:bodyPr>
          <a:lstStyle/>
          <a:p>
            <a:r>
              <a:rPr lang="en-US" sz="4400" dirty="0">
                <a:latin typeface="Aharoni" panose="02010803020104030203" pitchFamily="2" charset="-79"/>
                <a:cs typeface="Aharoni" panose="02010803020104030203" pitchFamily="2" charset="-79"/>
              </a:rPr>
              <a:t>Chronic</a:t>
            </a:r>
          </a:p>
        </p:txBody>
      </p:sp>
      <p:sp>
        <p:nvSpPr>
          <p:cNvPr id="3" name="TextBox 2"/>
          <p:cNvSpPr txBox="1"/>
          <p:nvPr/>
        </p:nvSpPr>
        <p:spPr>
          <a:xfrm rot="1960078">
            <a:off x="191591" y="5443190"/>
            <a:ext cx="5143500" cy="523220"/>
          </a:xfrm>
          <a:prstGeom prst="rect">
            <a:avLst/>
          </a:prstGeom>
          <a:noFill/>
        </p:spPr>
        <p:txBody>
          <a:bodyPr wrap="square" rtlCol="0">
            <a:spAutoFit/>
          </a:bodyPr>
          <a:lstStyle/>
          <a:p>
            <a:r>
              <a:rPr lang="en-US" sz="2800" b="1" dirty="0">
                <a:latin typeface="French Script MT" panose="03020402040607040605" pitchFamily="66" charset="0"/>
              </a:rPr>
              <a:t>Perinatal Hepatitis B</a:t>
            </a:r>
          </a:p>
        </p:txBody>
      </p:sp>
      <p:sp>
        <p:nvSpPr>
          <p:cNvPr id="7" name="TextBox 6">
            <a:extLst>
              <a:ext uri="{FF2B5EF4-FFF2-40B4-BE49-F238E27FC236}">
                <a16:creationId xmlns:a16="http://schemas.microsoft.com/office/drawing/2014/main" id="{30C7B146-D86D-4D95-BBC7-E9379893408B}"/>
              </a:ext>
            </a:extLst>
          </p:cNvPr>
          <p:cNvSpPr txBox="1"/>
          <p:nvPr/>
        </p:nvSpPr>
        <p:spPr>
          <a:xfrm rot="19891813">
            <a:off x="2825095" y="3220442"/>
            <a:ext cx="2743200" cy="400110"/>
          </a:xfrm>
          <a:prstGeom prst="rect">
            <a:avLst/>
          </a:prstGeom>
          <a:noFill/>
        </p:spPr>
        <p:txBody>
          <a:bodyPr wrap="square" rtlCol="0">
            <a:spAutoFit/>
          </a:bodyPr>
          <a:lstStyle/>
          <a:p>
            <a:r>
              <a:rPr lang="en-US" sz="2000" dirty="0">
                <a:latin typeface="Bauhaus 93" panose="04030905020B02020C02" pitchFamily="82" charset="0"/>
                <a:cs typeface="Aharoni" panose="02010803020104030203" pitchFamily="2" charset="-79"/>
              </a:rPr>
              <a:t>Probable</a:t>
            </a:r>
            <a:endParaRPr lang="en-US" sz="3600" dirty="0">
              <a:latin typeface="Bauhaus 93" panose="04030905020B02020C02" pitchFamily="82" charset="0"/>
              <a:cs typeface="Aharoni" panose="02010803020104030203" pitchFamily="2" charset="-79"/>
            </a:endParaRPr>
          </a:p>
        </p:txBody>
      </p:sp>
      <p:sp>
        <p:nvSpPr>
          <p:cNvPr id="8" name="TextBox 7">
            <a:extLst>
              <a:ext uri="{FF2B5EF4-FFF2-40B4-BE49-F238E27FC236}">
                <a16:creationId xmlns:a16="http://schemas.microsoft.com/office/drawing/2014/main" id="{4AAF5550-8877-4832-93EE-AEBA93C4DD0F}"/>
              </a:ext>
            </a:extLst>
          </p:cNvPr>
          <p:cNvSpPr txBox="1"/>
          <p:nvPr/>
        </p:nvSpPr>
        <p:spPr>
          <a:xfrm rot="11672909">
            <a:off x="4769731" y="4352034"/>
            <a:ext cx="3200400" cy="769441"/>
          </a:xfrm>
          <a:prstGeom prst="rect">
            <a:avLst/>
          </a:prstGeom>
          <a:noFill/>
        </p:spPr>
        <p:txBody>
          <a:bodyPr wrap="square" rtlCol="0">
            <a:spAutoFit/>
          </a:bodyPr>
          <a:lstStyle/>
          <a:p>
            <a:r>
              <a:rPr lang="en-US" sz="4400" dirty="0">
                <a:latin typeface="Elephant" panose="02020904090505020303" pitchFamily="18" charset="0"/>
                <a:cs typeface="Aharoni" panose="02010803020104030203" pitchFamily="2" charset="-79"/>
              </a:rPr>
              <a:t>Confirmed</a:t>
            </a:r>
          </a:p>
        </p:txBody>
      </p:sp>
      <p:sp>
        <p:nvSpPr>
          <p:cNvPr id="9" name="TextBox 8">
            <a:extLst>
              <a:ext uri="{FF2B5EF4-FFF2-40B4-BE49-F238E27FC236}">
                <a16:creationId xmlns:a16="http://schemas.microsoft.com/office/drawing/2014/main" id="{C4C462AE-F0B6-492D-A75C-10203391437E}"/>
              </a:ext>
            </a:extLst>
          </p:cNvPr>
          <p:cNvSpPr txBox="1"/>
          <p:nvPr/>
        </p:nvSpPr>
        <p:spPr>
          <a:xfrm>
            <a:off x="4533900" y="5410200"/>
            <a:ext cx="6177197" cy="1446550"/>
          </a:xfrm>
          <a:prstGeom prst="rect">
            <a:avLst/>
          </a:prstGeom>
          <a:noFill/>
        </p:spPr>
        <p:txBody>
          <a:bodyPr wrap="square" rtlCol="0">
            <a:spAutoFit/>
          </a:bodyPr>
          <a:lstStyle/>
          <a:p>
            <a:r>
              <a:rPr lang="en-US" sz="4400" dirty="0">
                <a:latin typeface="Edwardian Script ITC" panose="030303020407070D0804" pitchFamily="66" charset="0"/>
                <a:cs typeface="Aharoni" panose="02010803020104030203" pitchFamily="2" charset="-79"/>
              </a:rPr>
              <a:t>Lab Condition Report</a:t>
            </a:r>
          </a:p>
          <a:p>
            <a:endParaRPr lang="en-US" sz="4400" dirty="0">
              <a:latin typeface="Elephant" panose="02020904090505020303" pitchFamily="18" charset="0"/>
              <a:cs typeface="Aharoni" panose="02010803020104030203" pitchFamily="2" charset="-79"/>
            </a:endParaRPr>
          </a:p>
        </p:txBody>
      </p:sp>
      <p:sp>
        <p:nvSpPr>
          <p:cNvPr id="10" name="Slide Number Placeholder 9">
            <a:extLst>
              <a:ext uri="{FF2B5EF4-FFF2-40B4-BE49-F238E27FC236}">
                <a16:creationId xmlns:a16="http://schemas.microsoft.com/office/drawing/2014/main" id="{3FE397C3-257E-4AB7-B51F-3D58E8CB4B1B}"/>
              </a:ext>
            </a:extLst>
          </p:cNvPr>
          <p:cNvSpPr>
            <a:spLocks noGrp="1"/>
          </p:cNvSpPr>
          <p:nvPr>
            <p:ph type="sldNum" sz="quarter" idx="12"/>
          </p:nvPr>
        </p:nvSpPr>
        <p:spPr/>
        <p:txBody>
          <a:bodyPr/>
          <a:lstStyle/>
          <a:p>
            <a:fld id="{E4AC23F1-1AA3-4B85-8C7C-7A597536F04F}" type="slidenum">
              <a:rPr lang="en-US" smtClean="0"/>
              <a:t>3</a:t>
            </a:fld>
            <a:endParaRPr lang="en-US" dirty="0"/>
          </a:p>
        </p:txBody>
      </p:sp>
      <p:sp>
        <p:nvSpPr>
          <p:cNvPr id="11" name="TextBox 10">
            <a:extLst>
              <a:ext uri="{FF2B5EF4-FFF2-40B4-BE49-F238E27FC236}">
                <a16:creationId xmlns:a16="http://schemas.microsoft.com/office/drawing/2014/main" id="{F189D9D2-12E4-4533-9F94-068C4C41BF0C}"/>
              </a:ext>
            </a:extLst>
          </p:cNvPr>
          <p:cNvSpPr txBox="1"/>
          <p:nvPr/>
        </p:nvSpPr>
        <p:spPr>
          <a:xfrm rot="4750193">
            <a:off x="5560609" y="2770909"/>
            <a:ext cx="4724400" cy="954107"/>
          </a:xfrm>
          <a:prstGeom prst="rect">
            <a:avLst/>
          </a:prstGeom>
          <a:noFill/>
        </p:spPr>
        <p:txBody>
          <a:bodyPr wrap="square" rtlCol="0">
            <a:spAutoFit/>
          </a:bodyPr>
          <a:lstStyle/>
          <a:p>
            <a:r>
              <a:rPr lang="en-US" sz="2800" dirty="0">
                <a:latin typeface="Castellar" panose="020A0402060406010301" pitchFamily="18" charset="0"/>
                <a:cs typeface="Aharoni" panose="02010803020104030203" pitchFamily="2" charset="-79"/>
              </a:rPr>
              <a:t>Subsequent report package</a:t>
            </a:r>
          </a:p>
        </p:txBody>
      </p:sp>
      <p:sp>
        <p:nvSpPr>
          <p:cNvPr id="6" name="TextBox 5">
            <a:extLst>
              <a:ext uri="{FF2B5EF4-FFF2-40B4-BE49-F238E27FC236}">
                <a16:creationId xmlns:a16="http://schemas.microsoft.com/office/drawing/2014/main" id="{9DA44BF5-B6CA-40D7-AC1B-48226F8DFAE0}"/>
              </a:ext>
            </a:extLst>
          </p:cNvPr>
          <p:cNvSpPr txBox="1"/>
          <p:nvPr/>
        </p:nvSpPr>
        <p:spPr>
          <a:xfrm rot="18884286">
            <a:off x="2226756" y="1566200"/>
            <a:ext cx="2764701" cy="1200329"/>
          </a:xfrm>
          <a:prstGeom prst="rect">
            <a:avLst/>
          </a:prstGeom>
          <a:noFill/>
        </p:spPr>
        <p:txBody>
          <a:bodyPr wrap="square" rtlCol="0">
            <a:spAutoFit/>
          </a:bodyPr>
          <a:lstStyle/>
          <a:p>
            <a:r>
              <a:rPr lang="en-US" sz="3600" dirty="0">
                <a:latin typeface="Chiller" panose="04020404031007020602" pitchFamily="82" charset="0"/>
              </a:rPr>
              <a:t>Does not meet criteria</a:t>
            </a:r>
          </a:p>
        </p:txBody>
      </p:sp>
      <p:sp>
        <p:nvSpPr>
          <p:cNvPr id="12" name="TextBox 11">
            <a:extLst>
              <a:ext uri="{FF2B5EF4-FFF2-40B4-BE49-F238E27FC236}">
                <a16:creationId xmlns:a16="http://schemas.microsoft.com/office/drawing/2014/main" id="{83C8AB65-8EE6-4E11-80F6-5AE4681ACA85}"/>
              </a:ext>
            </a:extLst>
          </p:cNvPr>
          <p:cNvSpPr txBox="1"/>
          <p:nvPr/>
        </p:nvSpPr>
        <p:spPr>
          <a:xfrm rot="18011248">
            <a:off x="1689607" y="2689431"/>
            <a:ext cx="6705600" cy="713839"/>
          </a:xfrm>
          <a:prstGeom prst="rect">
            <a:avLst/>
          </a:prstGeom>
          <a:noFill/>
        </p:spPr>
        <p:txBody>
          <a:bodyPr wrap="square" rtlCol="0">
            <a:spAutoFit/>
          </a:bodyPr>
          <a:lstStyle/>
          <a:p>
            <a:r>
              <a:rPr lang="en-US" sz="4000" dirty="0">
                <a:latin typeface="Curlz MT" panose="04040404050702020202" pitchFamily="82" charset="0"/>
              </a:rPr>
              <a:t>Hepatitis B chronic carrier</a:t>
            </a:r>
          </a:p>
        </p:txBody>
      </p:sp>
      <p:sp>
        <p:nvSpPr>
          <p:cNvPr id="13" name="TextBox 12">
            <a:extLst>
              <a:ext uri="{FF2B5EF4-FFF2-40B4-BE49-F238E27FC236}">
                <a16:creationId xmlns:a16="http://schemas.microsoft.com/office/drawing/2014/main" id="{EF4B1A53-88A4-4F91-A0FB-F5B1E4630E9F}"/>
              </a:ext>
            </a:extLst>
          </p:cNvPr>
          <p:cNvSpPr txBox="1"/>
          <p:nvPr/>
        </p:nvSpPr>
        <p:spPr>
          <a:xfrm rot="18884286">
            <a:off x="532958" y="1107629"/>
            <a:ext cx="2764701" cy="646331"/>
          </a:xfrm>
          <a:prstGeom prst="rect">
            <a:avLst/>
          </a:prstGeom>
          <a:noFill/>
        </p:spPr>
        <p:txBody>
          <a:bodyPr wrap="square" rtlCol="0">
            <a:spAutoFit/>
          </a:bodyPr>
          <a:lstStyle/>
          <a:p>
            <a:r>
              <a:rPr lang="en-US" sz="3600" dirty="0">
                <a:latin typeface="Gadugi" panose="020B0502040204020203" pitchFamily="34" charset="0"/>
                <a:ea typeface="Gadugi" panose="020B0502040204020203" pitchFamily="34" charset="0"/>
              </a:rPr>
              <a:t>Immune</a:t>
            </a:r>
          </a:p>
        </p:txBody>
      </p:sp>
    </p:spTree>
    <p:extLst>
      <p:ext uri="{BB962C8B-B14F-4D97-AF65-F5344CB8AC3E}">
        <p14:creationId xmlns:p14="http://schemas.microsoft.com/office/powerpoint/2010/main" val="1136056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0633"/>
            <a:ext cx="9144000" cy="2918298"/>
          </a:xfrm>
          <a:prstGeom prst="rect">
            <a:avLst/>
          </a:prstGeom>
        </p:spPr>
      </p:pic>
      <p:sp>
        <p:nvSpPr>
          <p:cNvPr id="7" name="Isosceles Triangle 6"/>
          <p:cNvSpPr/>
          <p:nvPr/>
        </p:nvSpPr>
        <p:spPr>
          <a:xfrm rot="7932429">
            <a:off x="6467544" y="2805060"/>
            <a:ext cx="528147" cy="1237195"/>
          </a:xfrm>
          <a:prstGeom prst="triangle">
            <a:avLst>
              <a:gd name="adj" fmla="val 665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ular Callout 3"/>
          <p:cNvSpPr/>
          <p:nvPr/>
        </p:nvSpPr>
        <p:spPr>
          <a:xfrm>
            <a:off x="3740727" y="1510145"/>
            <a:ext cx="2743200" cy="2209800"/>
          </a:xfrm>
          <a:prstGeom prst="wedgeRoundRectCallout">
            <a:avLst>
              <a:gd name="adj1" fmla="val -131023"/>
              <a:gd name="adj2" fmla="val 568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 females between the ages of 14 and 50, inclusive, there is a twist.  The pregnancy question must be completed</a:t>
            </a:r>
          </a:p>
        </p:txBody>
      </p:sp>
      <p:sp>
        <p:nvSpPr>
          <p:cNvPr id="2" name="Slide Number Placeholder 1">
            <a:extLst>
              <a:ext uri="{FF2B5EF4-FFF2-40B4-BE49-F238E27FC236}">
                <a16:creationId xmlns:a16="http://schemas.microsoft.com/office/drawing/2014/main" id="{A659EAC8-2810-4DC5-8791-F57011AAEC47}"/>
              </a:ext>
            </a:extLst>
          </p:cNvPr>
          <p:cNvSpPr>
            <a:spLocks noGrp="1"/>
          </p:cNvSpPr>
          <p:nvPr>
            <p:ph type="sldNum" sz="quarter" idx="12"/>
          </p:nvPr>
        </p:nvSpPr>
        <p:spPr/>
        <p:txBody>
          <a:bodyPr/>
          <a:lstStyle/>
          <a:p>
            <a:fld id="{E4AC23F1-1AA3-4B85-8C7C-7A597536F04F}" type="slidenum">
              <a:rPr lang="en-US" smtClean="0"/>
              <a:t>30</a:t>
            </a:fld>
            <a:endParaRPr lang="en-US" dirty="0"/>
          </a:p>
        </p:txBody>
      </p:sp>
    </p:spTree>
    <p:extLst>
      <p:ext uri="{BB962C8B-B14F-4D97-AF65-F5344CB8AC3E}">
        <p14:creationId xmlns:p14="http://schemas.microsoft.com/office/powerpoint/2010/main" val="513741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0912"/>
            <a:ext cx="9144000" cy="4576175"/>
          </a:xfrm>
          <a:prstGeom prst="rect">
            <a:avLst/>
          </a:prstGeom>
        </p:spPr>
      </p:pic>
      <p:sp>
        <p:nvSpPr>
          <p:cNvPr id="5" name="Rounded Rectangular Callout 4"/>
          <p:cNvSpPr/>
          <p:nvPr/>
        </p:nvSpPr>
        <p:spPr>
          <a:xfrm>
            <a:off x="838200" y="762000"/>
            <a:ext cx="2247900" cy="1219200"/>
          </a:xfrm>
          <a:prstGeom prst="wedgeRoundRectCallout">
            <a:avLst>
              <a:gd name="adj1" fmla="val 215596"/>
              <a:gd name="adj2" fmla="val 1386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pregnant is marked “yes” additional fields will open</a:t>
            </a:r>
          </a:p>
        </p:txBody>
      </p:sp>
      <p:sp>
        <p:nvSpPr>
          <p:cNvPr id="8" name="Rounded Rectangular Callout 7"/>
          <p:cNvSpPr/>
          <p:nvPr/>
        </p:nvSpPr>
        <p:spPr>
          <a:xfrm>
            <a:off x="1295400" y="3810000"/>
            <a:ext cx="2209800" cy="1094509"/>
          </a:xfrm>
          <a:prstGeom prst="wedgeRoundRectCallout">
            <a:avLst>
              <a:gd name="adj1" fmla="val 199230"/>
              <a:gd name="adj2" fmla="val -931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If the person is pregnant, the EDD is required</a:t>
            </a:r>
          </a:p>
        </p:txBody>
      </p:sp>
      <p:sp>
        <p:nvSpPr>
          <p:cNvPr id="2" name="Slide Number Placeholder 1">
            <a:extLst>
              <a:ext uri="{FF2B5EF4-FFF2-40B4-BE49-F238E27FC236}">
                <a16:creationId xmlns:a16="http://schemas.microsoft.com/office/drawing/2014/main" id="{57AB84BA-3ED4-412C-83B6-22094A655702}"/>
              </a:ext>
            </a:extLst>
          </p:cNvPr>
          <p:cNvSpPr>
            <a:spLocks noGrp="1"/>
          </p:cNvSpPr>
          <p:nvPr>
            <p:ph type="sldNum" sz="quarter" idx="12"/>
          </p:nvPr>
        </p:nvSpPr>
        <p:spPr/>
        <p:txBody>
          <a:bodyPr/>
          <a:lstStyle/>
          <a:p>
            <a:fld id="{E4AC23F1-1AA3-4B85-8C7C-7A597536F04F}" type="slidenum">
              <a:rPr lang="en-US" smtClean="0"/>
              <a:t>31</a:t>
            </a:fld>
            <a:endParaRPr lang="en-US" dirty="0"/>
          </a:p>
        </p:txBody>
      </p:sp>
    </p:spTree>
    <p:extLst>
      <p:ext uri="{BB962C8B-B14F-4D97-AF65-F5344CB8AC3E}">
        <p14:creationId xmlns:p14="http://schemas.microsoft.com/office/powerpoint/2010/main" val="2231913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89" y="2268742"/>
            <a:ext cx="8214221" cy="2320516"/>
          </a:xfrm>
          <a:prstGeom prst="rect">
            <a:avLst/>
          </a:prstGeom>
        </p:spPr>
      </p:pic>
      <p:sp>
        <p:nvSpPr>
          <p:cNvPr id="2" name="Slide Number Placeholder 1">
            <a:extLst>
              <a:ext uri="{FF2B5EF4-FFF2-40B4-BE49-F238E27FC236}">
                <a16:creationId xmlns:a16="http://schemas.microsoft.com/office/drawing/2014/main" id="{04D9B4E8-DC6A-47DA-A6AF-1883B77A7FAF}"/>
              </a:ext>
            </a:extLst>
          </p:cNvPr>
          <p:cNvSpPr>
            <a:spLocks noGrp="1"/>
          </p:cNvSpPr>
          <p:nvPr>
            <p:ph type="sldNum" sz="quarter" idx="12"/>
          </p:nvPr>
        </p:nvSpPr>
        <p:spPr>
          <a:xfrm>
            <a:off x="6334388" y="6375679"/>
            <a:ext cx="2114549" cy="345796"/>
          </a:xfrm>
        </p:spPr>
        <p:txBody>
          <a:bodyPr vert="horz" lIns="91440" tIns="45720" rIns="91440" bIns="45720" rtlCol="0" anchor="ctr">
            <a:normAutofit/>
          </a:bodyPr>
          <a:lstStyle/>
          <a:p>
            <a:pPr>
              <a:spcAft>
                <a:spcPts val="600"/>
              </a:spcAft>
            </a:pPr>
            <a:fld id="{E4AC23F1-1AA3-4B85-8C7C-7A597536F04F}" type="slidenum">
              <a:rPr lang="en-US" sz="1200">
                <a:solidFill>
                  <a:schemeClr val="tx2"/>
                </a:solidFill>
              </a:rPr>
              <a:pPr>
                <a:spcAft>
                  <a:spcPts val="600"/>
                </a:spcAft>
              </a:pPr>
              <a:t>32</a:t>
            </a:fld>
            <a:endParaRPr lang="en-US" sz="1200">
              <a:solidFill>
                <a:schemeClr val="tx2"/>
              </a:solidFill>
            </a:endParaRPr>
          </a:p>
        </p:txBody>
      </p:sp>
    </p:spTree>
    <p:extLst>
      <p:ext uri="{BB962C8B-B14F-4D97-AF65-F5344CB8AC3E}">
        <p14:creationId xmlns:p14="http://schemas.microsoft.com/office/powerpoint/2010/main" val="2053649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36" descr="Image result for Plasma donation centers"/>
          <p:cNvPicPr preferRelativeResize="0"/>
          <p:nvPr/>
        </p:nvPicPr>
        <p:blipFill rotWithShape="1">
          <a:blip r:embed="rId3">
            <a:alphaModFix/>
          </a:blip>
          <a:srcRect l="27391" r="28120" b="-1"/>
          <a:stretch/>
        </p:blipFill>
        <p:spPr>
          <a:xfrm>
            <a:off x="4572894" y="857257"/>
            <a:ext cx="4571106" cy="514349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14" name="Google Shape;314;p36" descr="Image result for life Insurance"/>
          <p:cNvPicPr preferRelativeResize="0"/>
          <p:nvPr/>
        </p:nvPicPr>
        <p:blipFill rotWithShape="1">
          <a:blip r:embed="rId4">
            <a:alphaModFix/>
          </a:blip>
          <a:srcRect l="22332" r="44342"/>
          <a:stretch/>
        </p:blipFill>
        <p:spPr>
          <a:xfrm>
            <a:off x="0" y="857257"/>
            <a:ext cx="4571106" cy="514349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15" name="Google Shape;315;p36"/>
          <p:cNvSpPr>
            <a:spLocks noGrp="1"/>
          </p:cNvSpPr>
          <p:nvPr>
            <p:ph type="title"/>
          </p:nvPr>
        </p:nvSpPr>
        <p:spPr>
          <a:xfrm>
            <a:off x="1770106" y="1565174"/>
            <a:ext cx="5511911" cy="953098"/>
          </a:xfrm>
          <a:prstGeom prst="snip2SameRect">
            <a:avLst>
              <a:gd name="adj1" fmla="val 16667"/>
              <a:gd name="adj2" fmla="val 0"/>
            </a:avLst>
          </a:prstGeom>
          <a:solidFill>
            <a:schemeClr val="dk1"/>
          </a:solidFill>
          <a:ln>
            <a:noFill/>
          </a:ln>
        </p:spPr>
        <p:txBody>
          <a:bodyPr spcFirstLastPara="1" vert="horz" wrap="square" lIns="68569" tIns="34275" rIns="68569" bIns="34275" rtlCol="0" anchor="ctr" anchorCtr="0">
            <a:noAutofit/>
          </a:bodyPr>
          <a:lstStyle/>
          <a:p>
            <a:pPr>
              <a:buClr>
                <a:schemeClr val="lt1"/>
              </a:buClr>
              <a:buSzPts val="4400"/>
            </a:pPr>
            <a:r>
              <a:rPr lang="en-US" cap="none">
                <a:solidFill>
                  <a:schemeClr val="lt1"/>
                </a:solidFill>
              </a:rPr>
              <a:t>Special instances of testing</a:t>
            </a:r>
            <a:endParaRPr/>
          </a:p>
        </p:txBody>
      </p:sp>
      <p:sp>
        <p:nvSpPr>
          <p:cNvPr id="316" name="Google Shape;316;p36"/>
          <p:cNvSpPr>
            <a:spLocks noGrp="1"/>
          </p:cNvSpPr>
          <p:nvPr>
            <p:ph type="body" idx="1"/>
          </p:nvPr>
        </p:nvSpPr>
        <p:spPr>
          <a:xfrm>
            <a:off x="1801147" y="2632570"/>
            <a:ext cx="5480870" cy="2450094"/>
          </a:xfrm>
          <a:prstGeom prst="snip2SameRect">
            <a:avLst>
              <a:gd name="adj1" fmla="val 16667"/>
              <a:gd name="adj2" fmla="val 0"/>
            </a:avLst>
          </a:prstGeom>
          <a:solidFill>
            <a:schemeClr val="dk1"/>
          </a:solidFill>
          <a:ln>
            <a:noFill/>
          </a:ln>
        </p:spPr>
        <p:txBody>
          <a:bodyPr spcFirstLastPara="1" vert="horz" wrap="square" lIns="68569" tIns="34275" rIns="68569" bIns="34275" rtlCol="0" anchor="t" anchorCtr="0">
            <a:noAutofit/>
          </a:bodyPr>
          <a:lstStyle/>
          <a:p>
            <a:pPr marL="514350" lvl="1" indent="-171450">
              <a:spcBef>
                <a:spcPts val="0"/>
              </a:spcBef>
              <a:buClr>
                <a:schemeClr val="lt1"/>
              </a:buClr>
              <a:buSzPts val="2400"/>
            </a:pPr>
            <a:r>
              <a:rPr lang="en-US" cap="none">
                <a:solidFill>
                  <a:schemeClr val="lt1"/>
                </a:solidFill>
              </a:rPr>
              <a:t>Life insurance testing</a:t>
            </a:r>
            <a:endParaRPr/>
          </a:p>
          <a:p>
            <a:pPr marL="514350" lvl="1" indent="-171450">
              <a:buClr>
                <a:schemeClr val="lt1"/>
              </a:buClr>
              <a:buSzPts val="2400"/>
            </a:pPr>
            <a:r>
              <a:rPr lang="en-US" cap="none">
                <a:solidFill>
                  <a:schemeClr val="lt1"/>
                </a:solidFill>
              </a:rPr>
              <a:t>Plasma and blood donor testing</a:t>
            </a:r>
            <a:endParaRPr/>
          </a:p>
          <a:p>
            <a:pPr marL="514350" lvl="1" indent="-171450">
              <a:buClr>
                <a:schemeClr val="lt1"/>
              </a:buClr>
              <a:buSzPts val="2400"/>
            </a:pPr>
            <a:r>
              <a:rPr lang="en-US" cap="none">
                <a:solidFill>
                  <a:schemeClr val="lt1"/>
                </a:solidFill>
              </a:rPr>
              <a:t>Organ donor testing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8"/>
          <p:cNvSpPr/>
          <p:nvPr/>
        </p:nvSpPr>
        <p:spPr>
          <a:xfrm>
            <a:off x="0" y="857250"/>
            <a:ext cx="3490722" cy="5143500"/>
          </a:xfrm>
          <a:prstGeom prst="rect">
            <a:avLst/>
          </a:prstGeom>
          <a:solidFill>
            <a:srgbClr val="3F3F3F"/>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334" name="Google Shape;334;p38"/>
          <p:cNvSpPr txBox="1">
            <a:spLocks noGrp="1"/>
          </p:cNvSpPr>
          <p:nvPr>
            <p:ph type="body" idx="1"/>
          </p:nvPr>
        </p:nvSpPr>
        <p:spPr>
          <a:xfrm>
            <a:off x="1" y="974338"/>
            <a:ext cx="3466070" cy="5026412"/>
          </a:xfrm>
          <a:prstGeom prst="rect">
            <a:avLst/>
          </a:prstGeom>
          <a:noFill/>
          <a:ln>
            <a:noFill/>
          </a:ln>
        </p:spPr>
        <p:txBody>
          <a:bodyPr spcFirstLastPara="1" vert="horz" wrap="square" lIns="68569" tIns="34275" rIns="68569" bIns="34275" rtlCol="0" anchor="t" anchorCtr="0">
            <a:noAutofit/>
          </a:bodyPr>
          <a:lstStyle/>
          <a:p>
            <a:pPr marL="257175" indent="-257175">
              <a:lnSpc>
                <a:spcPct val="107000"/>
              </a:lnSpc>
              <a:spcBef>
                <a:spcPts val="0"/>
              </a:spcBef>
              <a:buFont typeface="Arial" panose="020B0604020202020204" pitchFamily="34" charset="0"/>
              <a:buChar char="•"/>
              <a:tabLst>
                <a:tab pos="342900" algn="l"/>
              </a:tabLst>
            </a:pPr>
            <a:r>
              <a:rPr lang="en-US" sz="9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NCEDSS will automatically create a chronic event for all electronically reported labs (please search (using state wide HBV NCEDSS login) prior to initiating investigations or creating new HCV events for existing events)</a:t>
            </a:r>
            <a:endParaRPr lang="en-US" sz="1500" dirty="0">
              <a:solidFill>
                <a:schemeClr val="bg1"/>
              </a:solidFill>
              <a:latin typeface="Garamond" panose="02020404030301010803" pitchFamily="18" charset="0"/>
              <a:ea typeface="Garamond" panose="02020404030301010803" pitchFamily="18" charset="0"/>
              <a:cs typeface="Times New Roman" panose="02020603050405020304" pitchFamily="18" charset="0"/>
            </a:endParaRPr>
          </a:p>
          <a:p>
            <a:pPr marL="557213" lvl="1" indent="-214313">
              <a:lnSpc>
                <a:spcPct val="107000"/>
              </a:lnSpc>
              <a:spcBef>
                <a:spcPts val="0"/>
              </a:spcBef>
              <a:buFont typeface="Arial" panose="020B0604020202020204" pitchFamily="34" charset="0"/>
              <a:buChar char="•"/>
              <a:tabLst>
                <a:tab pos="685800" algn="l"/>
              </a:tabLst>
            </a:pPr>
            <a:r>
              <a:rPr lang="en-US" sz="9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Keep in mind that chronic HCV events are not entered into LHD workflows (you will not be able to see these unless you specifically search by person).  </a:t>
            </a:r>
            <a:endParaRPr lang="en-US" sz="1500" dirty="0">
              <a:solidFill>
                <a:schemeClr val="bg1"/>
              </a:solidFill>
              <a:latin typeface="Garamond" panose="02020404030301010803" pitchFamily="18" charset="0"/>
              <a:ea typeface="Garamond" panose="02020404030301010803" pitchFamily="18" charset="0"/>
              <a:cs typeface="Times New Roman" panose="02020603050405020304" pitchFamily="18" charset="0"/>
            </a:endParaRPr>
          </a:p>
          <a:p>
            <a:pPr marL="685800">
              <a:lnSpc>
                <a:spcPct val="107000"/>
              </a:lnSpc>
              <a:spcBef>
                <a:spcPts val="0"/>
              </a:spcBef>
            </a:pPr>
            <a:r>
              <a:rPr lang="en-US" sz="9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endParaRPr lang="en-US" sz="1500" dirty="0">
              <a:solidFill>
                <a:schemeClr val="bg1"/>
              </a:solidFill>
              <a:latin typeface="Garamond" panose="02020404030301010803" pitchFamily="18" charset="0"/>
              <a:ea typeface="Garamond" panose="02020404030301010803" pitchFamily="18" charset="0"/>
              <a:cs typeface="Times New Roman" panose="02020603050405020304" pitchFamily="18" charset="0"/>
            </a:endParaRPr>
          </a:p>
          <a:p>
            <a:pPr marL="257175" indent="-257175">
              <a:lnSpc>
                <a:spcPct val="107000"/>
              </a:lnSpc>
              <a:spcBef>
                <a:spcPts val="0"/>
              </a:spcBef>
              <a:buFont typeface="Arial" panose="020B0604020202020204" pitchFamily="34" charset="0"/>
              <a:buChar char="•"/>
              <a:tabLst>
                <a:tab pos="342900" algn="l"/>
              </a:tabLst>
            </a:pPr>
            <a:r>
              <a:rPr lang="en-US" sz="9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Chronic HCV events will only need to be accessed if, information is received that identifies the event as acute: ALT&gt;200 or evidence of jaundice or total direct bilirubin &gt;3.0, a negative lab(s) preceding positive one(s) (within 12 months) and provider notes acute HCV under past/current medical history or under conditions.</a:t>
            </a:r>
            <a:endParaRPr lang="en-US" sz="1500" dirty="0">
              <a:solidFill>
                <a:schemeClr val="bg1"/>
              </a:solidFill>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Bef>
                <a:spcPts val="0"/>
              </a:spcBef>
            </a:pPr>
            <a:r>
              <a:rPr lang="en-US" sz="9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endParaRPr lang="en-US" sz="1500" dirty="0">
              <a:solidFill>
                <a:schemeClr val="bg1"/>
              </a:solidFill>
              <a:latin typeface="Garamond" panose="02020404030301010803" pitchFamily="18" charset="0"/>
              <a:ea typeface="Garamond" panose="02020404030301010803" pitchFamily="18" charset="0"/>
              <a:cs typeface="Times New Roman" panose="02020603050405020304" pitchFamily="18" charset="0"/>
            </a:endParaRPr>
          </a:p>
          <a:p>
            <a:pPr marL="257175" indent="-257175">
              <a:lnSpc>
                <a:spcPct val="107000"/>
              </a:lnSpc>
              <a:spcBef>
                <a:spcPts val="0"/>
              </a:spcBef>
              <a:buFont typeface="Arial" panose="020B0604020202020204" pitchFamily="34" charset="0"/>
              <a:buChar char="•"/>
              <a:tabLst>
                <a:tab pos="342900" algn="l"/>
              </a:tabLst>
            </a:pPr>
            <a:r>
              <a:rPr lang="en-US" sz="900" u="sng"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Paper copies of HCV labs</a:t>
            </a:r>
            <a:r>
              <a:rPr lang="en-US" sz="9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If the paper lab has no ALT or total direct bilirubin levels and no mention of acute then NCDPH has been asking (not requiring) LHD’s to create chronic events in NCEDSS with the information they received and transmit that event to the state for closure.  Remember LHD’s do not have a workflow for HCV events.</a:t>
            </a:r>
            <a:endParaRPr lang="en-US" sz="1500" dirty="0">
              <a:solidFill>
                <a:schemeClr val="bg1"/>
              </a:solidFill>
              <a:latin typeface="Garamond" panose="02020404030301010803" pitchFamily="18" charset="0"/>
              <a:ea typeface="Garamond" panose="02020404030301010803" pitchFamily="18" charset="0"/>
              <a:cs typeface="Times New Roman" panose="02020603050405020304" pitchFamily="18" charset="0"/>
            </a:endParaRPr>
          </a:p>
          <a:p>
            <a:pPr>
              <a:lnSpc>
                <a:spcPct val="107000"/>
              </a:lnSpc>
              <a:spcBef>
                <a:spcPts val="0"/>
              </a:spcBef>
            </a:pPr>
            <a:r>
              <a:rPr lang="en-US" sz="9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a:t>
            </a:r>
            <a:endParaRPr lang="en-US" sz="1500" dirty="0">
              <a:solidFill>
                <a:schemeClr val="bg1"/>
              </a:solidFill>
              <a:latin typeface="Garamond" panose="02020404030301010803" pitchFamily="18" charset="0"/>
              <a:ea typeface="Garamond" panose="02020404030301010803" pitchFamily="18" charset="0"/>
              <a:cs typeface="Times New Roman" panose="02020603050405020304" pitchFamily="18" charset="0"/>
            </a:endParaRPr>
          </a:p>
          <a:p>
            <a:pPr marL="257175" indent="-257175">
              <a:lnSpc>
                <a:spcPct val="107000"/>
              </a:lnSpc>
              <a:spcBef>
                <a:spcPts val="0"/>
              </a:spcBef>
              <a:buFont typeface="Arial" panose="020B0604020202020204" pitchFamily="34" charset="0"/>
              <a:buChar char="•"/>
              <a:tabLst>
                <a:tab pos="342900" algn="l"/>
              </a:tabLst>
            </a:pPr>
            <a:r>
              <a:rPr lang="en-US" sz="9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The LHD’s need only investigate HCV events that have:</a:t>
            </a:r>
            <a:endParaRPr lang="en-US" sz="1500" dirty="0">
              <a:solidFill>
                <a:schemeClr val="bg1"/>
              </a:solidFill>
              <a:latin typeface="Garamond" panose="02020404030301010803" pitchFamily="18" charset="0"/>
              <a:ea typeface="Garamond" panose="02020404030301010803" pitchFamily="18" charset="0"/>
              <a:cs typeface="Times New Roman" panose="02020603050405020304" pitchFamily="18" charset="0"/>
            </a:endParaRPr>
          </a:p>
          <a:p>
            <a:pPr marL="557213" lvl="1" indent="-214313">
              <a:lnSpc>
                <a:spcPct val="107000"/>
              </a:lnSpc>
              <a:spcBef>
                <a:spcPts val="0"/>
              </a:spcBef>
              <a:buFont typeface="Arial" panose="020B0604020202020204" pitchFamily="34" charset="0"/>
              <a:buChar char="•"/>
              <a:tabLst>
                <a:tab pos="685800" algn="l"/>
              </a:tabLst>
            </a:pPr>
            <a:r>
              <a:rPr lang="en-US" sz="9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ALT&gt; 200 or evidence of jaundice or total direct bilirubin level &gt;3.0 and/or Dr. notes received that identify HCV as acute, </a:t>
            </a:r>
            <a:endParaRPr lang="en-US" sz="1500" dirty="0">
              <a:solidFill>
                <a:schemeClr val="bg1"/>
              </a:solidFill>
              <a:latin typeface="Garamond" panose="02020404030301010803" pitchFamily="18" charset="0"/>
              <a:ea typeface="Garamond" panose="02020404030301010803" pitchFamily="18" charset="0"/>
              <a:cs typeface="Times New Roman" panose="02020603050405020304" pitchFamily="18" charset="0"/>
            </a:endParaRPr>
          </a:p>
          <a:p>
            <a:pPr marL="557213" lvl="1" indent="-214313">
              <a:lnSpc>
                <a:spcPct val="107000"/>
              </a:lnSpc>
              <a:spcBef>
                <a:spcPts val="0"/>
              </a:spcBef>
              <a:buFont typeface="Arial" panose="020B0604020202020204" pitchFamily="34" charset="0"/>
              <a:buChar char="•"/>
              <a:tabLst>
                <a:tab pos="685800" algn="l"/>
              </a:tabLst>
            </a:pPr>
            <a:r>
              <a:rPr lang="en-US" sz="9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lab followed within 12 months by a positive, </a:t>
            </a:r>
            <a:endParaRPr lang="en-US" sz="1500" dirty="0">
              <a:solidFill>
                <a:schemeClr val="bg1"/>
              </a:solidFill>
              <a:latin typeface="Garamond" panose="02020404030301010803" pitchFamily="18" charset="0"/>
              <a:ea typeface="Garamond" panose="02020404030301010803" pitchFamily="18" charset="0"/>
              <a:cs typeface="Times New Roman" panose="02020603050405020304" pitchFamily="18" charset="0"/>
            </a:endParaRPr>
          </a:p>
          <a:p>
            <a:pPr marL="557213" lvl="1" indent="-214313">
              <a:lnSpc>
                <a:spcPct val="107000"/>
              </a:lnSpc>
              <a:spcBef>
                <a:spcPts val="0"/>
              </a:spcBef>
              <a:buFont typeface="Arial" panose="020B0604020202020204" pitchFamily="34" charset="0"/>
              <a:buChar char="•"/>
              <a:tabLst>
                <a:tab pos="685800" algn="l"/>
              </a:tabLst>
            </a:pPr>
            <a:r>
              <a:rPr lang="en-US" sz="9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Coinfection with acute HBV event (CD nurses at this point would be required to prove that the HCV event was chronic not acute) since the person will meet both acute HBV and acute HCV case</a:t>
            </a:r>
            <a:endParaRPr lang="en-US" sz="1500" dirty="0">
              <a:solidFill>
                <a:schemeClr val="bg1"/>
              </a:solidFill>
              <a:latin typeface="Garamond" panose="02020404030301010803" pitchFamily="18" charset="0"/>
              <a:ea typeface="Garamond" panose="02020404030301010803" pitchFamily="18" charset="0"/>
              <a:cs typeface="Times New Roman" panose="02020603050405020304" pitchFamily="18" charset="0"/>
            </a:endParaRPr>
          </a:p>
          <a:p>
            <a:pPr marL="557213" lvl="1" indent="-214313">
              <a:lnSpc>
                <a:spcPct val="107000"/>
              </a:lnSpc>
              <a:spcBef>
                <a:spcPts val="0"/>
              </a:spcBef>
              <a:buFont typeface="Arial" panose="020B0604020202020204" pitchFamily="34" charset="0"/>
              <a:buChar char="•"/>
              <a:tabLst>
                <a:tab pos="685800" algn="l"/>
              </a:tabLst>
            </a:pPr>
            <a:r>
              <a:rPr lang="en-US" sz="9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 definition.</a:t>
            </a:r>
            <a:endParaRPr lang="en-US" sz="1500" dirty="0">
              <a:solidFill>
                <a:schemeClr val="bg1"/>
              </a:solidFill>
              <a:latin typeface="Garamond" panose="02020404030301010803" pitchFamily="18" charset="0"/>
              <a:ea typeface="Garamond" panose="02020404030301010803" pitchFamily="18" charset="0"/>
              <a:cs typeface="Times New Roman" panose="02020603050405020304" pitchFamily="18" charset="0"/>
            </a:endParaRPr>
          </a:p>
          <a:p>
            <a:pPr marL="557213" lvl="1" indent="-214313">
              <a:lnSpc>
                <a:spcPct val="107000"/>
              </a:lnSpc>
              <a:spcBef>
                <a:spcPts val="0"/>
              </a:spcBef>
              <a:buFont typeface="Arial" panose="020B0604020202020204" pitchFamily="34" charset="0"/>
              <a:buChar char="•"/>
              <a:tabLst>
                <a:tab pos="685800" algn="l"/>
              </a:tabLst>
            </a:pPr>
            <a:r>
              <a:rPr lang="en-US" sz="900" dirty="0">
                <a:solidFill>
                  <a:schemeClr val="bg1"/>
                </a:solidFill>
                <a:latin typeface="Garamond" panose="02020404030301010803" pitchFamily="18" charset="0"/>
                <a:ea typeface="Times New Roman" panose="02020603050405020304" pitchFamily="18" charset="0"/>
                <a:cs typeface="Times New Roman" panose="02020603050405020304" pitchFamily="18" charset="0"/>
              </a:rPr>
              <a:t>Coinfection with hepatitis A would make the HCV event immediately chronic.</a:t>
            </a:r>
            <a:endParaRPr lang="en-US" sz="1500" dirty="0">
              <a:solidFill>
                <a:schemeClr val="bg1"/>
              </a:solidFill>
              <a:latin typeface="Garamond" panose="02020404030301010803" pitchFamily="18" charset="0"/>
              <a:ea typeface="Garamond" panose="02020404030301010803" pitchFamily="18" charset="0"/>
              <a:cs typeface="Times New Roman" panose="02020603050405020304" pitchFamily="18" charset="0"/>
            </a:endParaRPr>
          </a:p>
          <a:p>
            <a:pPr marL="171450" indent="-138113">
              <a:lnSpc>
                <a:spcPct val="90000"/>
              </a:lnSpc>
              <a:spcBef>
                <a:spcPts val="750"/>
              </a:spcBef>
              <a:buClr>
                <a:schemeClr val="dk1"/>
              </a:buClr>
              <a:buSzPts val="700"/>
              <a:buNone/>
            </a:pPr>
            <a:endParaRPr sz="525" dirty="0">
              <a:solidFill>
                <a:schemeClr val="lt1"/>
              </a:solidFill>
            </a:endParaRPr>
          </a:p>
        </p:txBody>
      </p:sp>
      <p:sp>
        <p:nvSpPr>
          <p:cNvPr id="335" name="Google Shape;335;p38"/>
          <p:cNvSpPr txBox="1">
            <a:spLocks noGrp="1"/>
          </p:cNvSpPr>
          <p:nvPr>
            <p:ph type="sldNum" idx="12"/>
          </p:nvPr>
        </p:nvSpPr>
        <p:spPr>
          <a:xfrm>
            <a:off x="7717135" y="5624513"/>
            <a:ext cx="798215" cy="273844"/>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a:solidFill>
                  <a:schemeClr val="dk1"/>
                </a:solidFill>
              </a:rPr>
              <a:pPr/>
              <a:t>34</a:t>
            </a:fld>
            <a:endParaRPr>
              <a:solidFill>
                <a:schemeClr val="dk1"/>
              </a:solidFill>
            </a:endParaRPr>
          </a:p>
        </p:txBody>
      </p:sp>
      <p:graphicFrame>
        <p:nvGraphicFramePr>
          <p:cNvPr id="336" name="Google Shape;336;p38"/>
          <p:cNvGraphicFramePr/>
          <p:nvPr/>
        </p:nvGraphicFramePr>
        <p:xfrm>
          <a:off x="3973322" y="2062747"/>
          <a:ext cx="4688062" cy="2611857"/>
        </p:xfrm>
        <a:graphic>
          <a:graphicData uri="http://schemas.openxmlformats.org/drawingml/2006/table">
            <a:tbl>
              <a:tblPr firstRow="1" bandRow="1">
                <a:noFill/>
              </a:tblPr>
              <a:tblGrid>
                <a:gridCol w="936300">
                  <a:extLst>
                    <a:ext uri="{9D8B030D-6E8A-4147-A177-3AD203B41FA5}">
                      <a16:colId xmlns:a16="http://schemas.microsoft.com/office/drawing/2014/main" val="20000"/>
                    </a:ext>
                  </a:extLst>
                </a:gridCol>
                <a:gridCol w="1500056">
                  <a:extLst>
                    <a:ext uri="{9D8B030D-6E8A-4147-A177-3AD203B41FA5}">
                      <a16:colId xmlns:a16="http://schemas.microsoft.com/office/drawing/2014/main" val="20001"/>
                    </a:ext>
                  </a:extLst>
                </a:gridCol>
                <a:gridCol w="2251706">
                  <a:extLst>
                    <a:ext uri="{9D8B030D-6E8A-4147-A177-3AD203B41FA5}">
                      <a16:colId xmlns:a16="http://schemas.microsoft.com/office/drawing/2014/main" val="20002"/>
                    </a:ext>
                  </a:extLst>
                </a:gridCol>
              </a:tblGrid>
              <a:tr h="517669">
                <a:tc>
                  <a:txBody>
                    <a:bodyPr/>
                    <a:lstStyle/>
                    <a:p>
                      <a:pPr marL="0" marR="0" lvl="0" indent="0" algn="l" rtl="0">
                        <a:spcBef>
                          <a:spcPts val="0"/>
                        </a:spcBef>
                        <a:spcAft>
                          <a:spcPts val="0"/>
                        </a:spcAft>
                        <a:buNone/>
                      </a:pPr>
                      <a:endParaRPr sz="2300"/>
                    </a:p>
                  </a:txBody>
                  <a:tcPr marL="117656" marR="117656" marT="58819" marB="58819"/>
                </a:tc>
                <a:tc>
                  <a:txBody>
                    <a:bodyPr/>
                    <a:lstStyle/>
                    <a:p>
                      <a:pPr marL="0" marR="0" lvl="0" indent="0" algn="l" rtl="0">
                        <a:spcBef>
                          <a:spcPts val="0"/>
                        </a:spcBef>
                        <a:spcAft>
                          <a:spcPts val="0"/>
                        </a:spcAft>
                        <a:buNone/>
                      </a:pPr>
                      <a:r>
                        <a:rPr lang="en-US" sz="2300"/>
                        <a:t>RNA+</a:t>
                      </a:r>
                      <a:endParaRPr sz="1400"/>
                    </a:p>
                  </a:txBody>
                  <a:tcPr marL="117656" marR="117656" marT="58819" marB="58819"/>
                </a:tc>
                <a:tc>
                  <a:txBody>
                    <a:bodyPr/>
                    <a:lstStyle/>
                    <a:p>
                      <a:pPr marL="0" marR="0" lvl="0" indent="0" algn="l" rtl="0">
                        <a:spcBef>
                          <a:spcPts val="0"/>
                        </a:spcBef>
                        <a:spcAft>
                          <a:spcPts val="0"/>
                        </a:spcAft>
                        <a:buNone/>
                      </a:pPr>
                      <a:r>
                        <a:rPr lang="en-US" sz="2300"/>
                        <a:t>RNA-</a:t>
                      </a:r>
                      <a:endParaRPr sz="1400"/>
                    </a:p>
                  </a:txBody>
                  <a:tcPr marL="117656" marR="117656" marT="58819" marB="58819"/>
                </a:tc>
                <a:extLst>
                  <a:ext uri="{0D108BD9-81ED-4DB2-BD59-A6C34878D82A}">
                    <a16:rowId xmlns:a16="http://schemas.microsoft.com/office/drawing/2014/main" val="10000"/>
                  </a:ext>
                </a:extLst>
              </a:tr>
              <a:tr h="1223569">
                <a:tc>
                  <a:txBody>
                    <a:bodyPr/>
                    <a:lstStyle/>
                    <a:p>
                      <a:pPr marL="0" marR="0" lvl="0" indent="0" algn="l" rtl="0">
                        <a:spcBef>
                          <a:spcPts val="0"/>
                        </a:spcBef>
                        <a:spcAft>
                          <a:spcPts val="0"/>
                        </a:spcAft>
                        <a:buNone/>
                      </a:pPr>
                      <a:r>
                        <a:rPr lang="en-US" sz="2300"/>
                        <a:t>Ab+</a:t>
                      </a:r>
                      <a:endParaRPr sz="1400"/>
                    </a:p>
                  </a:txBody>
                  <a:tcPr marL="117656" marR="117656" marT="58819" marB="58819"/>
                </a:tc>
                <a:tc>
                  <a:txBody>
                    <a:bodyPr/>
                    <a:lstStyle/>
                    <a:p>
                      <a:pPr marL="0" marR="0" lvl="0" indent="0" algn="l" rtl="0">
                        <a:spcBef>
                          <a:spcPts val="0"/>
                        </a:spcBef>
                        <a:spcAft>
                          <a:spcPts val="0"/>
                        </a:spcAft>
                        <a:buNone/>
                      </a:pPr>
                      <a:r>
                        <a:rPr lang="en-US" sz="2300"/>
                        <a:t>Current infection</a:t>
                      </a:r>
                      <a:endParaRPr sz="1400"/>
                    </a:p>
                  </a:txBody>
                  <a:tcPr marL="117656" marR="117656" marT="58819" marB="58819"/>
                </a:tc>
                <a:tc>
                  <a:txBody>
                    <a:bodyPr/>
                    <a:lstStyle/>
                    <a:p>
                      <a:pPr marL="0" marR="0" lvl="0" indent="0" algn="l" rtl="0">
                        <a:spcBef>
                          <a:spcPts val="0"/>
                        </a:spcBef>
                        <a:spcAft>
                          <a:spcPts val="0"/>
                        </a:spcAft>
                        <a:buNone/>
                      </a:pPr>
                      <a:r>
                        <a:rPr lang="en-US" sz="2300"/>
                        <a:t>Old infection cleared, maybe acute</a:t>
                      </a:r>
                      <a:endParaRPr sz="1400"/>
                    </a:p>
                  </a:txBody>
                  <a:tcPr marL="117656" marR="117656" marT="58819" marB="58819"/>
                </a:tc>
                <a:extLst>
                  <a:ext uri="{0D108BD9-81ED-4DB2-BD59-A6C34878D82A}">
                    <a16:rowId xmlns:a16="http://schemas.microsoft.com/office/drawing/2014/main" val="10001"/>
                  </a:ext>
                </a:extLst>
              </a:tr>
              <a:tr h="870619">
                <a:tc>
                  <a:txBody>
                    <a:bodyPr/>
                    <a:lstStyle/>
                    <a:p>
                      <a:pPr marL="0" marR="0" lvl="0" indent="0" algn="l" rtl="0">
                        <a:spcBef>
                          <a:spcPts val="0"/>
                        </a:spcBef>
                        <a:spcAft>
                          <a:spcPts val="0"/>
                        </a:spcAft>
                        <a:buNone/>
                      </a:pPr>
                      <a:r>
                        <a:rPr lang="en-US" sz="2300"/>
                        <a:t>AB-</a:t>
                      </a:r>
                      <a:endParaRPr sz="1400"/>
                    </a:p>
                  </a:txBody>
                  <a:tcPr marL="117656" marR="117656" marT="58819" marB="58819"/>
                </a:tc>
                <a:tc>
                  <a:txBody>
                    <a:bodyPr/>
                    <a:lstStyle/>
                    <a:p>
                      <a:pPr marL="0" marR="0" lvl="0" indent="0" algn="l" rtl="0">
                        <a:spcBef>
                          <a:spcPts val="0"/>
                        </a:spcBef>
                        <a:spcAft>
                          <a:spcPts val="0"/>
                        </a:spcAft>
                        <a:buNone/>
                      </a:pPr>
                      <a:r>
                        <a:rPr lang="en-US" sz="2300"/>
                        <a:t>Acute infection</a:t>
                      </a:r>
                      <a:endParaRPr sz="1400"/>
                    </a:p>
                  </a:txBody>
                  <a:tcPr marL="117656" marR="117656" marT="58819" marB="58819"/>
                </a:tc>
                <a:tc>
                  <a:txBody>
                    <a:bodyPr/>
                    <a:lstStyle/>
                    <a:p>
                      <a:pPr marL="0" marR="0" lvl="0" indent="0" algn="l" rtl="0">
                        <a:spcBef>
                          <a:spcPts val="0"/>
                        </a:spcBef>
                        <a:spcAft>
                          <a:spcPts val="0"/>
                        </a:spcAft>
                        <a:buNone/>
                      </a:pPr>
                      <a:r>
                        <a:rPr lang="en-US" sz="2300"/>
                        <a:t>Susceptible, never infected</a:t>
                      </a:r>
                      <a:endParaRPr sz="1400"/>
                    </a:p>
                  </a:txBody>
                  <a:tcPr marL="117656" marR="117656" marT="58819" marB="58819"/>
                </a:tc>
                <a:extLst>
                  <a:ext uri="{0D108BD9-81ED-4DB2-BD59-A6C34878D82A}">
                    <a16:rowId xmlns:a16="http://schemas.microsoft.com/office/drawing/2014/main" val="10002"/>
                  </a:ext>
                </a:extLst>
              </a:tr>
            </a:tbl>
          </a:graphicData>
        </a:graphic>
      </p:graphicFrame>
      <p:sp>
        <p:nvSpPr>
          <p:cNvPr id="3" name="Title 2">
            <a:extLst>
              <a:ext uri="{FF2B5EF4-FFF2-40B4-BE49-F238E27FC236}">
                <a16:creationId xmlns:a16="http://schemas.microsoft.com/office/drawing/2014/main" id="{5395C82E-2E80-4887-BAA7-59D59EB33142}"/>
              </a:ext>
            </a:extLst>
          </p:cNvPr>
          <p:cNvSpPr>
            <a:spLocks noGrp="1"/>
          </p:cNvSpPr>
          <p:nvPr>
            <p:ph type="title"/>
          </p:nvPr>
        </p:nvSpPr>
        <p:spPr/>
        <p:txBody>
          <a:bodyPr/>
          <a:lstStyle/>
          <a:p>
            <a:r>
              <a:rPr lang="en-US" dirty="0"/>
              <a:t>							HCV</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9"/>
          <p:cNvSpPr/>
          <p:nvPr/>
        </p:nvSpPr>
        <p:spPr>
          <a:xfrm>
            <a:off x="1" y="857250"/>
            <a:ext cx="9143999" cy="5143500"/>
          </a:xfrm>
          <a:prstGeom prst="rect">
            <a:avLst/>
          </a:prstGeom>
          <a:solidFill>
            <a:srgbClr val="D8D8D8"/>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343" name="Google Shape;343;p39"/>
          <p:cNvSpPr/>
          <p:nvPr/>
        </p:nvSpPr>
        <p:spPr>
          <a:xfrm flipH="1">
            <a:off x="0" y="857250"/>
            <a:ext cx="3315999" cy="5143500"/>
          </a:xfrm>
          <a:custGeom>
            <a:avLst/>
            <a:gdLst/>
            <a:ahLst/>
            <a:cxnLst/>
            <a:rect l="l" t="t" r="r" b="b"/>
            <a:pathLst>
              <a:path w="4421332" h="6858000" extrusionOk="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Calibri"/>
              <a:ea typeface="Calibri"/>
              <a:cs typeface="Calibri"/>
              <a:sym typeface="Calibri"/>
            </a:endParaRPr>
          </a:p>
        </p:txBody>
      </p:sp>
      <p:sp>
        <p:nvSpPr>
          <p:cNvPr id="344" name="Google Shape;344;p39"/>
          <p:cNvSpPr/>
          <p:nvPr/>
        </p:nvSpPr>
        <p:spPr>
          <a:xfrm>
            <a:off x="1" y="857250"/>
            <a:ext cx="3174170" cy="5143500"/>
          </a:xfrm>
          <a:custGeom>
            <a:avLst/>
            <a:gdLst/>
            <a:ahLst/>
            <a:cxnLst/>
            <a:rect l="l" t="t" r="r" b="b"/>
            <a:pathLst>
              <a:path w="4232227" h="6858000" extrusionOk="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Calibri"/>
              <a:ea typeface="Calibri"/>
              <a:cs typeface="Calibri"/>
              <a:sym typeface="Calibri"/>
            </a:endParaRPr>
          </a:p>
        </p:txBody>
      </p:sp>
      <p:sp>
        <p:nvSpPr>
          <p:cNvPr id="345" name="Google Shape;345;p39"/>
          <p:cNvSpPr txBox="1">
            <a:spLocks noGrp="1"/>
          </p:cNvSpPr>
          <p:nvPr>
            <p:ph type="title"/>
          </p:nvPr>
        </p:nvSpPr>
        <p:spPr>
          <a:xfrm>
            <a:off x="603505" y="1916617"/>
            <a:ext cx="2153321" cy="1617466"/>
          </a:xfrm>
          <a:prstGeom prst="rect">
            <a:avLst/>
          </a:prstGeom>
          <a:noFill/>
          <a:ln>
            <a:noFill/>
          </a:ln>
        </p:spPr>
        <p:txBody>
          <a:bodyPr spcFirstLastPara="1" vert="horz" wrap="square" lIns="68569" tIns="34275" rIns="68569" bIns="34275" rtlCol="0" anchor="t" anchorCtr="0">
            <a:noAutofit/>
          </a:bodyPr>
          <a:lstStyle/>
          <a:p>
            <a:pPr>
              <a:lnSpc>
                <a:spcPct val="90000"/>
              </a:lnSpc>
              <a:spcBef>
                <a:spcPts val="0"/>
              </a:spcBef>
              <a:buClr>
                <a:srgbClr val="FFFFFF"/>
              </a:buClr>
              <a:buSzPts val="3600"/>
            </a:pPr>
            <a:r>
              <a:rPr lang="en-US" sz="2700" dirty="0">
                <a:solidFill>
                  <a:srgbClr val="FFFFFF"/>
                </a:solidFill>
                <a:hlinkClick r:id="rId3"/>
              </a:rPr>
              <a:t>Hepatitis C Acute case definition</a:t>
            </a:r>
            <a:endParaRPr dirty="0"/>
          </a:p>
        </p:txBody>
      </p:sp>
      <p:sp>
        <p:nvSpPr>
          <p:cNvPr id="346" name="Google Shape;346;p39"/>
          <p:cNvSpPr txBox="1">
            <a:spLocks noGrp="1"/>
          </p:cNvSpPr>
          <p:nvPr>
            <p:ph type="body" idx="1"/>
          </p:nvPr>
        </p:nvSpPr>
        <p:spPr>
          <a:xfrm>
            <a:off x="3571336" y="909009"/>
            <a:ext cx="2522469" cy="4994694"/>
          </a:xfrm>
          <a:prstGeom prst="rect">
            <a:avLst/>
          </a:prstGeom>
          <a:noFill/>
          <a:ln>
            <a:noFill/>
          </a:ln>
        </p:spPr>
        <p:txBody>
          <a:bodyPr spcFirstLastPara="1" vert="horz" wrap="square" lIns="68569" tIns="34275" rIns="68569" bIns="34275" rtlCol="0" anchor="t" anchorCtr="0">
            <a:noAutofit/>
          </a:bodyPr>
          <a:lstStyle/>
          <a:p>
            <a:pPr marL="171450" indent="-171450">
              <a:lnSpc>
                <a:spcPct val="90000"/>
              </a:lnSpc>
              <a:spcBef>
                <a:spcPts val="0"/>
              </a:spcBef>
              <a:buClr>
                <a:schemeClr val="dk1"/>
              </a:buClr>
              <a:buSzPts val="1300"/>
              <a:buFont typeface="Noto Sans Symbols"/>
              <a:buChar char="❖"/>
            </a:pPr>
            <a:endParaRPr lang="en-US" sz="1500" b="1" dirty="0"/>
          </a:p>
          <a:p>
            <a:pPr marL="171450" indent="-171450">
              <a:lnSpc>
                <a:spcPct val="90000"/>
              </a:lnSpc>
              <a:spcBef>
                <a:spcPts val="0"/>
              </a:spcBef>
              <a:buClr>
                <a:schemeClr val="dk1"/>
              </a:buClr>
              <a:buSzPts val="1300"/>
              <a:buFont typeface="Noto Sans Symbols"/>
              <a:buChar char="❖"/>
            </a:pPr>
            <a:endParaRPr lang="en-US" sz="1500" b="1" dirty="0"/>
          </a:p>
          <a:p>
            <a:pPr marL="171450" indent="-171450">
              <a:lnSpc>
                <a:spcPct val="90000"/>
              </a:lnSpc>
              <a:spcBef>
                <a:spcPts val="0"/>
              </a:spcBef>
              <a:buClr>
                <a:schemeClr val="dk1"/>
              </a:buClr>
              <a:buSzPts val="1300"/>
              <a:buFont typeface="Noto Sans Symbols"/>
              <a:buChar char="❖"/>
            </a:pPr>
            <a:r>
              <a:rPr lang="en-US" sz="1500" b="1" dirty="0"/>
              <a:t>Clinical Criteria</a:t>
            </a:r>
            <a:endParaRPr sz="3300" dirty="0"/>
          </a:p>
          <a:p>
            <a:pPr marL="514350" lvl="1" indent="-171450">
              <a:lnSpc>
                <a:spcPct val="90000"/>
              </a:lnSpc>
              <a:spcBef>
                <a:spcPts val="375"/>
              </a:spcBef>
              <a:buClr>
                <a:schemeClr val="dk1"/>
              </a:buClr>
              <a:buSzPts val="1300"/>
              <a:buFont typeface="Noto Sans Symbols"/>
              <a:buChar char="❖"/>
            </a:pPr>
            <a:r>
              <a:rPr lang="en-US" sz="1500" dirty="0"/>
              <a:t> One or more of the following:</a:t>
            </a:r>
            <a:endParaRPr sz="3000" dirty="0"/>
          </a:p>
          <a:p>
            <a:pPr marL="857250" lvl="2" indent="-171450">
              <a:buSzPts val="1300"/>
              <a:buFont typeface="Noto Sans Symbols"/>
              <a:buChar char="❖"/>
            </a:pPr>
            <a:r>
              <a:rPr lang="en-US" sz="900" dirty="0"/>
              <a:t>jaundice, </a:t>
            </a:r>
            <a:endParaRPr sz="2700" dirty="0"/>
          </a:p>
          <a:p>
            <a:pPr marL="685800" lvl="2" indent="0">
              <a:buSzPts val="1300"/>
              <a:buNone/>
            </a:pPr>
            <a:r>
              <a:rPr lang="en-US" b="1" i="1" u="sng" dirty="0"/>
              <a:t>OR</a:t>
            </a:r>
            <a:r>
              <a:rPr lang="en-US" b="1" dirty="0"/>
              <a:t> </a:t>
            </a:r>
            <a:endParaRPr sz="4050" b="1" dirty="0"/>
          </a:p>
          <a:p>
            <a:pPr marL="857250" lvl="2" indent="-171450">
              <a:buSzPts val="1300"/>
              <a:buFont typeface="Noto Sans Symbols"/>
              <a:buChar char="❖"/>
            </a:pPr>
            <a:r>
              <a:rPr lang="en-US" sz="900" dirty="0"/>
              <a:t>ALT level &gt;200 IU/ </a:t>
            </a:r>
            <a:endParaRPr sz="2700" dirty="0"/>
          </a:p>
          <a:p>
            <a:pPr marL="171450" indent="-171450">
              <a:lnSpc>
                <a:spcPct val="90000"/>
              </a:lnSpc>
              <a:spcBef>
                <a:spcPts val="750"/>
              </a:spcBef>
              <a:buClr>
                <a:schemeClr val="dk1"/>
              </a:buClr>
              <a:buSzPts val="1300"/>
              <a:buFont typeface="Noto Sans Symbols"/>
              <a:buChar char="❖"/>
            </a:pPr>
            <a:r>
              <a:rPr lang="en-US" sz="1500" b="1" dirty="0"/>
              <a:t>Laboratory Criteria for Diagnosis </a:t>
            </a:r>
            <a:endParaRPr sz="3300" dirty="0"/>
          </a:p>
          <a:p>
            <a:pPr marL="514350" lvl="1" indent="-171450">
              <a:lnSpc>
                <a:spcPct val="90000"/>
              </a:lnSpc>
              <a:spcBef>
                <a:spcPts val="375"/>
              </a:spcBef>
              <a:buClr>
                <a:schemeClr val="dk1"/>
              </a:buClr>
              <a:buSzPts val="1300"/>
              <a:buFont typeface="Noto Sans Symbols"/>
              <a:buChar char="❖"/>
            </a:pPr>
            <a:r>
              <a:rPr lang="en-US" sz="1500" dirty="0"/>
              <a:t>Confirmatory </a:t>
            </a:r>
          </a:p>
          <a:p>
            <a:pPr marL="857250" lvl="2" indent="-171450">
              <a:buSzPts val="1300"/>
              <a:buFont typeface="Noto Sans Symbols"/>
              <a:buChar char="❖"/>
            </a:pPr>
            <a:r>
              <a:rPr lang="en-US" sz="1200" dirty="0"/>
              <a:t>(+) HCV RNA (including qualitative, quantitative or genotype testing </a:t>
            </a:r>
            <a:endParaRPr lang="en-US" b="1" u="sng" dirty="0"/>
          </a:p>
          <a:p>
            <a:pPr marL="514350" lvl="1" indent="-171450">
              <a:lnSpc>
                <a:spcPct val="90000"/>
              </a:lnSpc>
              <a:spcBef>
                <a:spcPts val="375"/>
              </a:spcBef>
              <a:buClr>
                <a:schemeClr val="dk1"/>
              </a:buClr>
              <a:buSzPts val="1300"/>
              <a:buFont typeface="Noto Sans Symbols"/>
              <a:buChar char="❖"/>
            </a:pPr>
            <a:r>
              <a:rPr lang="en-US" sz="1500" dirty="0"/>
              <a:t>Presumptive</a:t>
            </a:r>
          </a:p>
          <a:p>
            <a:pPr marL="857250" lvl="2" indent="-171450">
              <a:buSzPts val="1300"/>
              <a:buFont typeface="Noto Sans Symbols"/>
              <a:buChar char="❖"/>
            </a:pPr>
            <a:r>
              <a:rPr lang="en-US" sz="1200" dirty="0"/>
              <a:t>(+) anti-HCV</a:t>
            </a:r>
          </a:p>
          <a:p>
            <a:pPr marL="857250" lvl="2" indent="-171450">
              <a:buSzPts val="1300"/>
              <a:buFont typeface="Noto Sans Symbols"/>
              <a:buChar char="❖"/>
            </a:pPr>
            <a:endParaRPr lang="en-US" sz="900" dirty="0">
              <a:highlight>
                <a:srgbClr val="FFFF00"/>
              </a:highlight>
            </a:endParaRPr>
          </a:p>
          <a:p>
            <a:pPr marL="857250" lvl="2" indent="-171450">
              <a:buSzPts val="1300"/>
              <a:buFont typeface="Noto Sans Symbols"/>
              <a:buChar char="❖"/>
            </a:pPr>
            <a:endParaRPr lang="en-US" sz="900" dirty="0">
              <a:highlight>
                <a:srgbClr val="FFFF00"/>
              </a:highlight>
            </a:endParaRPr>
          </a:p>
          <a:p>
            <a:pPr marL="171450" indent="-109538">
              <a:lnSpc>
                <a:spcPct val="90000"/>
              </a:lnSpc>
              <a:spcBef>
                <a:spcPts val="750"/>
              </a:spcBef>
              <a:buClr>
                <a:schemeClr val="dk1"/>
              </a:buClr>
              <a:buSzPts val="1300"/>
              <a:buNone/>
            </a:pPr>
            <a:endParaRPr sz="975" dirty="0"/>
          </a:p>
        </p:txBody>
      </p:sp>
      <p:sp>
        <p:nvSpPr>
          <p:cNvPr id="347" name="Google Shape;347;p39"/>
          <p:cNvSpPr txBox="1">
            <a:spLocks noGrp="1"/>
          </p:cNvSpPr>
          <p:nvPr>
            <p:ph type="body" idx="2"/>
          </p:nvPr>
        </p:nvSpPr>
        <p:spPr>
          <a:xfrm>
            <a:off x="6338703" y="954298"/>
            <a:ext cx="2654335" cy="4703552"/>
          </a:xfrm>
          <a:prstGeom prst="rect">
            <a:avLst/>
          </a:prstGeom>
          <a:noFill/>
          <a:ln>
            <a:noFill/>
          </a:ln>
        </p:spPr>
        <p:txBody>
          <a:bodyPr spcFirstLastPara="1" vert="horz" wrap="square" lIns="68569" tIns="34275" rIns="68569" bIns="34275" rtlCol="0" anchor="t" anchorCtr="0">
            <a:noAutofit/>
          </a:bodyPr>
          <a:lstStyle/>
          <a:p>
            <a:pPr marL="171450" indent="-171450">
              <a:lnSpc>
                <a:spcPct val="90000"/>
              </a:lnSpc>
              <a:spcBef>
                <a:spcPts val="0"/>
              </a:spcBef>
              <a:buClr>
                <a:schemeClr val="dk1"/>
              </a:buClr>
              <a:buSzPts val="1100"/>
              <a:buFont typeface="Noto Sans Symbols"/>
              <a:buChar char="❖"/>
            </a:pPr>
            <a:endParaRPr lang="en-US" sz="1050" b="1" dirty="0"/>
          </a:p>
          <a:p>
            <a:pPr marL="171450" indent="-171450">
              <a:lnSpc>
                <a:spcPct val="90000"/>
              </a:lnSpc>
              <a:spcBef>
                <a:spcPts val="0"/>
              </a:spcBef>
              <a:buClr>
                <a:schemeClr val="dk1"/>
              </a:buClr>
              <a:buSzPts val="1100"/>
              <a:buFont typeface="Noto Sans Symbols"/>
              <a:buChar char="❖"/>
            </a:pPr>
            <a:endParaRPr lang="en-US" sz="1050" b="1" dirty="0"/>
          </a:p>
          <a:p>
            <a:pPr marL="171450" indent="-171450">
              <a:lnSpc>
                <a:spcPct val="90000"/>
              </a:lnSpc>
              <a:spcBef>
                <a:spcPts val="0"/>
              </a:spcBef>
              <a:buClr>
                <a:schemeClr val="dk1"/>
              </a:buClr>
              <a:buSzPts val="1100"/>
              <a:buFont typeface="Noto Sans Symbols"/>
              <a:buChar char="❖"/>
            </a:pPr>
            <a:r>
              <a:rPr lang="en-US" sz="1050" b="1" dirty="0"/>
              <a:t>Case Classification </a:t>
            </a:r>
            <a:endParaRPr sz="2700" dirty="0"/>
          </a:p>
          <a:p>
            <a:pPr marL="514350" lvl="1" indent="-171450">
              <a:lnSpc>
                <a:spcPct val="90000"/>
              </a:lnSpc>
              <a:spcBef>
                <a:spcPts val="375"/>
              </a:spcBef>
              <a:buClr>
                <a:schemeClr val="dk1"/>
              </a:buClr>
              <a:buSzPts val="1100"/>
              <a:buFont typeface="Noto Sans Symbols"/>
              <a:buChar char="❖"/>
            </a:pPr>
            <a:r>
              <a:rPr lang="en-US" sz="1050" b="1" dirty="0"/>
              <a:t>Probable </a:t>
            </a:r>
            <a:endParaRPr sz="2400" dirty="0"/>
          </a:p>
          <a:p>
            <a:pPr marL="857250" lvl="2" indent="-171450">
              <a:lnSpc>
                <a:spcPct val="90000"/>
              </a:lnSpc>
              <a:spcBef>
                <a:spcPts val="375"/>
              </a:spcBef>
              <a:buClr>
                <a:schemeClr val="dk1"/>
              </a:buClr>
              <a:buSzPts val="1100"/>
              <a:buFont typeface="Noto Sans Symbols"/>
              <a:buChar char="❖"/>
            </a:pPr>
            <a:r>
              <a:rPr lang="en-US" sz="1050" dirty="0"/>
              <a:t>A case that meets clinical criteria and has confirmatory lab evidence</a:t>
            </a:r>
          </a:p>
          <a:p>
            <a:pPr marL="685800" lvl="2" indent="0">
              <a:lnSpc>
                <a:spcPct val="90000"/>
              </a:lnSpc>
              <a:spcBef>
                <a:spcPts val="375"/>
              </a:spcBef>
              <a:buClr>
                <a:schemeClr val="dk1"/>
              </a:buClr>
              <a:buSzPts val="1100"/>
              <a:buNone/>
            </a:pPr>
            <a:r>
              <a:rPr lang="en-US" sz="1200" b="1" u="sng" dirty="0"/>
              <a:t>AND</a:t>
            </a:r>
            <a:endParaRPr lang="en-US" sz="1350" b="1" u="sng" dirty="0">
              <a:highlight>
                <a:srgbClr val="FFFF00"/>
              </a:highlight>
            </a:endParaRPr>
          </a:p>
          <a:p>
            <a:pPr marL="857250" lvl="2" indent="-171450">
              <a:lnSpc>
                <a:spcPct val="90000"/>
              </a:lnSpc>
              <a:spcBef>
                <a:spcPts val="375"/>
              </a:spcBef>
              <a:buClr>
                <a:schemeClr val="dk1"/>
              </a:buClr>
              <a:buSzPts val="1100"/>
              <a:buFont typeface="Noto Sans Symbols"/>
              <a:buChar char="❖"/>
            </a:pPr>
            <a:r>
              <a:rPr lang="en-US" sz="1050" dirty="0"/>
              <a:t>Does not have a HCV detection test reported</a:t>
            </a:r>
          </a:p>
          <a:p>
            <a:pPr marL="685800" lvl="2" indent="0">
              <a:lnSpc>
                <a:spcPct val="90000"/>
              </a:lnSpc>
              <a:spcBef>
                <a:spcPts val="375"/>
              </a:spcBef>
              <a:buClr>
                <a:schemeClr val="dk1"/>
              </a:buClr>
              <a:buSzPts val="1100"/>
              <a:buNone/>
            </a:pPr>
            <a:r>
              <a:rPr lang="en-US" sz="1200" b="1" u="sng" dirty="0"/>
              <a:t>AND</a:t>
            </a:r>
          </a:p>
          <a:p>
            <a:pPr marL="900113" lvl="2" indent="-214313">
              <a:lnSpc>
                <a:spcPct val="90000"/>
              </a:lnSpc>
              <a:spcBef>
                <a:spcPts val="375"/>
              </a:spcBef>
              <a:buClr>
                <a:schemeClr val="dk1"/>
              </a:buClr>
              <a:buSzPts val="1100"/>
              <a:buFont typeface="Wingdings" panose="05000000000000000000" pitchFamily="2" charset="2"/>
              <a:buChar char="v"/>
            </a:pPr>
            <a:r>
              <a:rPr lang="en-US" sz="1050" dirty="0"/>
              <a:t>Has no documentation of anti-HCV or HCV RNA test conversion within 12.</a:t>
            </a:r>
            <a:endParaRPr sz="2400" dirty="0"/>
          </a:p>
          <a:p>
            <a:pPr marL="514350" lvl="1" indent="-171450">
              <a:lnSpc>
                <a:spcPct val="90000"/>
              </a:lnSpc>
              <a:spcBef>
                <a:spcPts val="375"/>
              </a:spcBef>
              <a:buClr>
                <a:schemeClr val="dk1"/>
              </a:buClr>
              <a:buSzPts val="1100"/>
              <a:buFont typeface="Noto Sans Symbols"/>
              <a:buChar char="❖"/>
            </a:pPr>
            <a:r>
              <a:rPr lang="en-US" sz="1050" b="1" dirty="0"/>
              <a:t>Confirmed</a:t>
            </a:r>
            <a:endParaRPr sz="2400" dirty="0"/>
          </a:p>
          <a:p>
            <a:pPr marL="857250" lvl="2" indent="-171450">
              <a:lnSpc>
                <a:spcPct val="90000"/>
              </a:lnSpc>
              <a:spcBef>
                <a:spcPts val="375"/>
              </a:spcBef>
              <a:buClr>
                <a:schemeClr val="dk1"/>
              </a:buClr>
              <a:buSzPts val="1100"/>
              <a:buFont typeface="Noto Sans Symbols"/>
              <a:buChar char="❖"/>
            </a:pPr>
            <a:r>
              <a:rPr lang="en-US" sz="1050" dirty="0"/>
              <a:t>A case that meets clinical criteria and has a + HCV NAT or HCV antigen, </a:t>
            </a:r>
            <a:endParaRPr sz="2100" dirty="0"/>
          </a:p>
          <a:p>
            <a:pPr marL="685800" lvl="2" indent="0">
              <a:lnSpc>
                <a:spcPct val="90000"/>
              </a:lnSpc>
              <a:spcBef>
                <a:spcPts val="375"/>
              </a:spcBef>
              <a:buClr>
                <a:schemeClr val="dk1"/>
              </a:buClr>
              <a:buSzPts val="1100"/>
              <a:buNone/>
            </a:pPr>
            <a:r>
              <a:rPr lang="en-US" sz="1200" b="1" u="sng" dirty="0"/>
              <a:t>OR</a:t>
            </a:r>
            <a:endParaRPr sz="2400" u="sng" dirty="0"/>
          </a:p>
          <a:p>
            <a:pPr marL="857250" lvl="2" indent="-171450">
              <a:lnSpc>
                <a:spcPct val="90000"/>
              </a:lnSpc>
              <a:spcBef>
                <a:spcPts val="375"/>
              </a:spcBef>
              <a:buClr>
                <a:schemeClr val="dk1"/>
              </a:buClr>
              <a:buSzPts val="1100"/>
              <a:buFont typeface="Noto Sans Symbols"/>
              <a:buChar char="❖"/>
            </a:pPr>
            <a:r>
              <a:rPr lang="en-US" sz="1050" dirty="0"/>
              <a:t>A documented (-) HCV Ab, HCV antigen or NAT laboratory test result followed within 12 months by a positive result of any of these tests (test conversion).</a:t>
            </a:r>
            <a:endParaRPr sz="2100" dirty="0"/>
          </a:p>
          <a:p>
            <a:pPr marL="171450" indent="-119063">
              <a:lnSpc>
                <a:spcPct val="90000"/>
              </a:lnSpc>
              <a:spcBef>
                <a:spcPts val="750"/>
              </a:spcBef>
              <a:buClr>
                <a:schemeClr val="dk1"/>
              </a:buClr>
              <a:buSzPts val="1100"/>
              <a:buNone/>
            </a:pPr>
            <a:endParaRPr sz="825" dirty="0"/>
          </a:p>
        </p:txBody>
      </p:sp>
      <p:pic>
        <p:nvPicPr>
          <p:cNvPr id="348" name="Google Shape;348;p39" descr="ed5eff04-1156-41fb-8b7a-f189307dbeec@namprd09"/>
          <p:cNvPicPr preferRelativeResize="0"/>
          <p:nvPr/>
        </p:nvPicPr>
        <p:blipFill rotWithShape="1">
          <a:blip r:embed="rId4">
            <a:alphaModFix/>
          </a:blip>
          <a:srcRect/>
          <a:stretch/>
        </p:blipFill>
        <p:spPr>
          <a:xfrm rot="5400000">
            <a:off x="1649640" y="3934960"/>
            <a:ext cx="1970768" cy="160492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1"/>
          <p:cNvSpPr/>
          <p:nvPr/>
        </p:nvSpPr>
        <p:spPr>
          <a:xfrm>
            <a:off x="0" y="857250"/>
            <a:ext cx="3490722" cy="5143500"/>
          </a:xfrm>
          <a:prstGeom prst="rect">
            <a:avLst/>
          </a:prstGeom>
          <a:solidFill>
            <a:srgbClr val="3F3F3F"/>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365" name="Google Shape;365;p41"/>
          <p:cNvSpPr txBox="1">
            <a:spLocks noGrp="1"/>
          </p:cNvSpPr>
          <p:nvPr>
            <p:ph type="body" idx="1"/>
          </p:nvPr>
        </p:nvSpPr>
        <p:spPr>
          <a:xfrm>
            <a:off x="482601" y="2425746"/>
            <a:ext cx="2522981" cy="1684421"/>
          </a:xfrm>
          <a:prstGeom prst="rect">
            <a:avLst/>
          </a:prstGeom>
          <a:noFill/>
          <a:ln>
            <a:noFill/>
          </a:ln>
        </p:spPr>
        <p:txBody>
          <a:bodyPr spcFirstLastPara="1" vert="horz" wrap="square" lIns="68569" tIns="34275" rIns="68569" bIns="34275" rtlCol="0" anchor="t" anchorCtr="0">
            <a:noAutofit/>
          </a:bodyPr>
          <a:lstStyle/>
          <a:p>
            <a:pPr marL="171450" indent="-171450">
              <a:lnSpc>
                <a:spcPct val="90000"/>
              </a:lnSpc>
              <a:spcBef>
                <a:spcPts val="0"/>
              </a:spcBef>
              <a:buClr>
                <a:schemeClr val="lt1"/>
              </a:buClr>
              <a:buSzPts val="2000"/>
              <a:buChar char="•"/>
            </a:pPr>
            <a:r>
              <a:rPr lang="en-US" sz="1500">
                <a:solidFill>
                  <a:schemeClr val="lt1"/>
                </a:solidFill>
              </a:rPr>
              <a:t>Anti-HCV typically appears around 4 weeks but can take 12 week to become reactive. </a:t>
            </a:r>
            <a:endParaRPr/>
          </a:p>
          <a:p>
            <a:pPr marL="171450" indent="-171450">
              <a:lnSpc>
                <a:spcPct val="90000"/>
              </a:lnSpc>
              <a:spcBef>
                <a:spcPts val="750"/>
              </a:spcBef>
              <a:buClr>
                <a:schemeClr val="lt1"/>
              </a:buClr>
              <a:buSzPts val="2000"/>
              <a:buChar char="•"/>
            </a:pPr>
            <a:r>
              <a:rPr lang="en-US" sz="1500">
                <a:solidFill>
                  <a:schemeClr val="lt1"/>
                </a:solidFill>
              </a:rPr>
              <a:t>HCV RNA typically appears  around 2 weeks after exposure.</a:t>
            </a:r>
            <a:endParaRPr/>
          </a:p>
        </p:txBody>
      </p:sp>
      <p:pic>
        <p:nvPicPr>
          <p:cNvPr id="366" name="Google Shape;366;p41" descr="Image result for HCV graph weeks after infection"/>
          <p:cNvPicPr preferRelativeResize="0"/>
          <p:nvPr/>
        </p:nvPicPr>
        <p:blipFill rotWithShape="1">
          <a:blip r:embed="rId3">
            <a:alphaModFix/>
          </a:blip>
          <a:srcRect/>
          <a:stretch/>
        </p:blipFill>
        <p:spPr>
          <a:xfrm>
            <a:off x="3973323" y="1675108"/>
            <a:ext cx="4688077" cy="33871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451512"/>
            <a:ext cx="6858000" cy="6001643"/>
          </a:xfrm>
          <a:prstGeom prst="rect">
            <a:avLst/>
          </a:prstGeom>
          <a:noFill/>
        </p:spPr>
        <p:txBody>
          <a:bodyPr wrap="square" rtlCol="0">
            <a:spAutoFit/>
          </a:bodyPr>
          <a:lstStyle/>
          <a:p>
            <a:r>
              <a:rPr lang="en-US" sz="3600" dirty="0"/>
              <a:t>Summary of Hepatitis B Reporting</a:t>
            </a:r>
          </a:p>
          <a:p>
            <a:endParaRPr lang="en-US" dirty="0"/>
          </a:p>
          <a:p>
            <a:r>
              <a:rPr lang="en-US" sz="2800" dirty="0"/>
              <a:t>If person has never been reported before:</a:t>
            </a:r>
          </a:p>
          <a:p>
            <a:endParaRPr lang="en-US" dirty="0"/>
          </a:p>
          <a:p>
            <a:pPr marL="285750" indent="-285750">
              <a:buFont typeface="Arial" panose="020B0604020202020204" pitchFamily="34" charset="0"/>
              <a:buChar char="•"/>
            </a:pPr>
            <a:r>
              <a:rPr lang="en-US" sz="2000" dirty="0"/>
              <a:t>Gather clinical and lab information, including negative hepatitis B labs</a:t>
            </a:r>
          </a:p>
          <a:p>
            <a:pPr marL="285750" indent="-285750">
              <a:buFont typeface="Arial" panose="020B0604020202020204" pitchFamily="34" charset="0"/>
              <a:buChar char="•"/>
            </a:pPr>
            <a:r>
              <a:rPr lang="en-US" sz="2000" dirty="0"/>
              <a:t>Acute  must have symptoms</a:t>
            </a:r>
          </a:p>
          <a:p>
            <a:pPr marL="285750" indent="-285750">
              <a:buFont typeface="Arial" panose="020B0604020202020204" pitchFamily="34" charset="0"/>
              <a:buChar char="•"/>
            </a:pPr>
            <a:r>
              <a:rPr lang="en-US" sz="2000" dirty="0"/>
              <a:t>Chronic, confirmed if tests  are 6 months apart or negative  IgM</a:t>
            </a:r>
          </a:p>
          <a:p>
            <a:pPr marL="285750" indent="-285750">
              <a:buFont typeface="Arial" panose="020B0604020202020204" pitchFamily="34" charset="0"/>
              <a:buChar char="•"/>
            </a:pPr>
            <a:r>
              <a:rPr lang="en-US" sz="2000" dirty="0"/>
              <a:t>Chronic, probable if tests do not include negative IgM or are not 6 months apart</a:t>
            </a:r>
          </a:p>
          <a:p>
            <a:pPr marL="285750" indent="-285750">
              <a:buFont typeface="Arial" panose="020B0604020202020204" pitchFamily="34" charset="0"/>
              <a:buChar char="•"/>
            </a:pPr>
            <a:r>
              <a:rPr lang="en-US" sz="2000" dirty="0"/>
              <a:t>Control Measures in accordance with your health department policy</a:t>
            </a:r>
          </a:p>
          <a:p>
            <a:pPr marL="285750" indent="-285750">
              <a:buFont typeface="Arial" panose="020B0604020202020204" pitchFamily="34" charset="0"/>
              <a:buChar char="•"/>
            </a:pPr>
            <a:r>
              <a:rPr lang="en-US" sz="2000" dirty="0"/>
              <a:t>Contacts testing and vaccination</a:t>
            </a:r>
          </a:p>
          <a:p>
            <a:pPr marL="285750" indent="-285750">
              <a:buFont typeface="Arial" panose="020B0604020202020204" pitchFamily="34" charset="0"/>
              <a:buChar char="•"/>
            </a:pPr>
            <a:r>
              <a:rPr lang="en-US" sz="2000" dirty="0"/>
              <a:t>Advise </a:t>
            </a:r>
            <a:r>
              <a:rPr lang="en-US" sz="2000" dirty="0" err="1"/>
              <a:t>pt</a:t>
            </a:r>
            <a:r>
              <a:rPr lang="en-US" sz="2000" dirty="0"/>
              <a:t> to get retested in 6 Months if not confirmed</a:t>
            </a:r>
          </a:p>
        </p:txBody>
      </p:sp>
      <p:sp>
        <p:nvSpPr>
          <p:cNvPr id="3" name="Slide Number Placeholder 2">
            <a:extLst>
              <a:ext uri="{FF2B5EF4-FFF2-40B4-BE49-F238E27FC236}">
                <a16:creationId xmlns:a16="http://schemas.microsoft.com/office/drawing/2014/main" id="{C222FC3D-546B-4EB9-A207-1308513D2314}"/>
              </a:ext>
            </a:extLst>
          </p:cNvPr>
          <p:cNvSpPr>
            <a:spLocks noGrp="1"/>
          </p:cNvSpPr>
          <p:nvPr>
            <p:ph type="sldNum" sz="quarter" idx="12"/>
          </p:nvPr>
        </p:nvSpPr>
        <p:spPr/>
        <p:txBody>
          <a:bodyPr/>
          <a:lstStyle/>
          <a:p>
            <a:fld id="{E4AC23F1-1AA3-4B85-8C7C-7A597536F04F}" type="slidenum">
              <a:rPr lang="en-US" smtClean="0"/>
              <a:t>37</a:t>
            </a:fld>
            <a:endParaRPr lang="en-US" dirty="0"/>
          </a:p>
        </p:txBody>
      </p:sp>
    </p:spTree>
    <p:extLst>
      <p:ext uri="{BB962C8B-B14F-4D97-AF65-F5344CB8AC3E}">
        <p14:creationId xmlns:p14="http://schemas.microsoft.com/office/powerpoint/2010/main" val="1437495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1100" y="533400"/>
            <a:ext cx="6781800" cy="5109091"/>
          </a:xfrm>
          <a:prstGeom prst="rect">
            <a:avLst/>
          </a:prstGeom>
          <a:noFill/>
        </p:spPr>
        <p:txBody>
          <a:bodyPr wrap="square" rtlCol="0">
            <a:spAutoFit/>
          </a:bodyPr>
          <a:lstStyle/>
          <a:p>
            <a:r>
              <a:rPr lang="en-US" sz="3600" dirty="0"/>
              <a:t>Summary of Hepatitis B Reporting</a:t>
            </a:r>
          </a:p>
          <a:p>
            <a:endParaRPr lang="en-US" dirty="0"/>
          </a:p>
          <a:p>
            <a:r>
              <a:rPr lang="en-US" sz="2800" dirty="0"/>
              <a:t>If person has been reported before and the report was:</a:t>
            </a:r>
          </a:p>
          <a:p>
            <a:endParaRPr lang="en-US" dirty="0"/>
          </a:p>
          <a:p>
            <a:pPr marL="285750" indent="-285750">
              <a:buFont typeface="Arial" panose="020B0604020202020204" pitchFamily="34" charset="0"/>
              <a:buChar char="•"/>
            </a:pPr>
            <a:r>
              <a:rPr lang="en-US" sz="2000" dirty="0"/>
              <a:t>Chronic, do not change Lab/Condition Report, just complete the Subsequent Report Package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Acute,  &lt; 6 months from earliest test, do not change Lab/Condition Report, just complete the Subsequent Report Package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Acute, &gt; 6 months from first test, change Lab/Condition Report to Chronic and ensure pregnancy status is indicated. </a:t>
            </a:r>
          </a:p>
          <a:p>
            <a:endParaRPr lang="en-US" dirty="0"/>
          </a:p>
        </p:txBody>
      </p:sp>
      <p:sp>
        <p:nvSpPr>
          <p:cNvPr id="3" name="Slide Number Placeholder 2">
            <a:extLst>
              <a:ext uri="{FF2B5EF4-FFF2-40B4-BE49-F238E27FC236}">
                <a16:creationId xmlns:a16="http://schemas.microsoft.com/office/drawing/2014/main" id="{C45D1416-7774-4650-ADBD-EFB7F3E70CAF}"/>
              </a:ext>
            </a:extLst>
          </p:cNvPr>
          <p:cNvSpPr>
            <a:spLocks noGrp="1"/>
          </p:cNvSpPr>
          <p:nvPr>
            <p:ph type="sldNum" sz="quarter" idx="12"/>
          </p:nvPr>
        </p:nvSpPr>
        <p:spPr/>
        <p:txBody>
          <a:bodyPr/>
          <a:lstStyle/>
          <a:p>
            <a:fld id="{E4AC23F1-1AA3-4B85-8C7C-7A597536F04F}" type="slidenum">
              <a:rPr lang="en-US" smtClean="0"/>
              <a:t>38</a:t>
            </a:fld>
            <a:endParaRPr lang="en-US" dirty="0"/>
          </a:p>
        </p:txBody>
      </p:sp>
    </p:spTree>
    <p:extLst>
      <p:ext uri="{BB962C8B-B14F-4D97-AF65-F5344CB8AC3E}">
        <p14:creationId xmlns:p14="http://schemas.microsoft.com/office/powerpoint/2010/main" val="91243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BFE56-40BB-4F8F-9C92-96763BBBCD34}"/>
              </a:ext>
            </a:extLst>
          </p:cNvPr>
          <p:cNvSpPr>
            <a:spLocks noGrp="1"/>
          </p:cNvSpPr>
          <p:nvPr>
            <p:ph type="title"/>
          </p:nvPr>
        </p:nvSpPr>
        <p:spPr>
          <a:xfrm>
            <a:off x="628650" y="2400300"/>
            <a:ext cx="2057400" cy="2057400"/>
          </a:xfrm>
          <a:prstGeom prst="ellipse">
            <a:avLst/>
          </a:prstGeom>
          <a:solidFill>
            <a:srgbClr val="262626"/>
          </a:solidFill>
          <a:ln w="174625" cmpd="thinThick">
            <a:solidFill>
              <a:srgbClr val="262626"/>
            </a:solidFill>
          </a:ln>
        </p:spPr>
        <p:txBody>
          <a:bodyPr vert="horz" lIns="68580" tIns="34290" rIns="68580" bIns="34290" rtlCol="0" anchor="ctr">
            <a:normAutofit/>
          </a:bodyPr>
          <a:lstStyle/>
          <a:p>
            <a:pPr algn="ctr"/>
            <a:r>
              <a:rPr lang="en-US" sz="1950">
                <a:solidFill>
                  <a:srgbClr val="FFFFFF"/>
                </a:solidFill>
              </a:rPr>
              <a:t>LHD Hepatitis B and C Reports</a:t>
            </a:r>
          </a:p>
        </p:txBody>
      </p:sp>
      <p:graphicFrame>
        <p:nvGraphicFramePr>
          <p:cNvPr id="73" name="Content Placeholder 6">
            <a:extLst>
              <a:ext uri="{FF2B5EF4-FFF2-40B4-BE49-F238E27FC236}">
                <a16:creationId xmlns:a16="http://schemas.microsoft.com/office/drawing/2014/main" id="{6314E850-16F4-4989-98E8-5A2FA3A3AB96}"/>
              </a:ext>
            </a:extLst>
          </p:cNvPr>
          <p:cNvGraphicFramePr>
            <a:graphicFrameLocks noGrp="1"/>
          </p:cNvGraphicFramePr>
          <p:nvPr>
            <p:ph idx="1"/>
            <p:extLst>
              <p:ext uri="{D42A27DB-BD31-4B8C-83A1-F6EECF244321}">
                <p14:modId xmlns:p14="http://schemas.microsoft.com/office/powerpoint/2010/main" val="2541011787"/>
              </p:ext>
            </p:extLst>
          </p:nvPr>
        </p:nvGraphicFramePr>
        <p:xfrm>
          <a:off x="2895600" y="304800"/>
          <a:ext cx="5943599" cy="6400799"/>
        </p:xfrm>
        <a:graphic>
          <a:graphicData uri="http://schemas.openxmlformats.org/drawingml/2006/table">
            <a:tbl>
              <a:tblPr firstRow="1" firstCol="1" bandRow="1"/>
              <a:tblGrid>
                <a:gridCol w="1259160">
                  <a:extLst>
                    <a:ext uri="{9D8B030D-6E8A-4147-A177-3AD203B41FA5}">
                      <a16:colId xmlns:a16="http://schemas.microsoft.com/office/drawing/2014/main" val="2257720880"/>
                    </a:ext>
                  </a:extLst>
                </a:gridCol>
                <a:gridCol w="1128994">
                  <a:extLst>
                    <a:ext uri="{9D8B030D-6E8A-4147-A177-3AD203B41FA5}">
                      <a16:colId xmlns:a16="http://schemas.microsoft.com/office/drawing/2014/main" val="2724458928"/>
                    </a:ext>
                  </a:extLst>
                </a:gridCol>
                <a:gridCol w="1988086">
                  <a:extLst>
                    <a:ext uri="{9D8B030D-6E8A-4147-A177-3AD203B41FA5}">
                      <a16:colId xmlns:a16="http://schemas.microsoft.com/office/drawing/2014/main" val="2307806571"/>
                    </a:ext>
                  </a:extLst>
                </a:gridCol>
                <a:gridCol w="1567359">
                  <a:extLst>
                    <a:ext uri="{9D8B030D-6E8A-4147-A177-3AD203B41FA5}">
                      <a16:colId xmlns:a16="http://schemas.microsoft.com/office/drawing/2014/main" val="1204764469"/>
                    </a:ext>
                  </a:extLst>
                </a:gridCol>
              </a:tblGrid>
              <a:tr h="335435">
                <a:tc gridSpan="4">
                  <a:txBody>
                    <a:bodyPr/>
                    <a:lstStyle/>
                    <a:p>
                      <a:pPr marL="0" marR="0" algn="ctr">
                        <a:lnSpc>
                          <a:spcPct val="115000"/>
                        </a:lnSpc>
                        <a:spcBef>
                          <a:spcPts val="0"/>
                        </a:spcBef>
                        <a:spcAft>
                          <a:spcPts val="0"/>
                        </a:spcAft>
                      </a:pPr>
                      <a:r>
                        <a:rPr lang="en-US" sz="800" b="1" i="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If you want to: create data reports (e.g., to present to Board of Health, create State of the County Health reports, or local fact sheets)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nchor="b">
                    <a:lnL w="12700" cap="flat" cmpd="sng" algn="ctr">
                      <a:solidFill>
                        <a:srgbClr val="99CB38"/>
                      </a:solidFill>
                      <a:prstDash val="solid"/>
                      <a:round/>
                      <a:headEnd type="none" w="med" len="med"/>
                      <a:tailEnd type="none" w="med" len="med"/>
                    </a:lnL>
                    <a:lnR w="12700" cap="flat" cmpd="sng" algn="ctr">
                      <a:solidFill>
                        <a:srgbClr val="99CB38"/>
                      </a:solidFill>
                      <a:prstDash val="solid"/>
                      <a:round/>
                      <a:headEnd type="none" w="med" len="med"/>
                      <a:tailEnd type="none" w="med" len="med"/>
                    </a:lnR>
                    <a:lnT w="12700" cap="flat" cmpd="sng" algn="ctr">
                      <a:solidFill>
                        <a:srgbClr val="99CB38"/>
                      </a:solidFill>
                      <a:prstDash val="solid"/>
                      <a:round/>
                      <a:headEnd type="none" w="med" len="med"/>
                      <a:tailEnd type="none" w="med" len="med"/>
                    </a:lnT>
                    <a:lnB w="12700" cap="flat" cmpd="sng" algn="ctr">
                      <a:solidFill>
                        <a:srgbClr val="99CB38"/>
                      </a:solidFill>
                      <a:prstDash val="solid"/>
                      <a:round/>
                      <a:headEnd type="none" w="med" len="med"/>
                      <a:tailEnd type="none" w="med" len="med"/>
                    </a:lnB>
                    <a:solidFill>
                      <a:srgbClr val="99CB3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94800154"/>
                  </a:ext>
                </a:extLst>
              </a:tr>
              <a:tr h="162671">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Use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nchor="ctr">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99CB38"/>
                      </a:solidFill>
                      <a:prstDash val="solid"/>
                      <a:round/>
                      <a:headEnd type="none" w="med" len="med"/>
                      <a:tailEnd type="none" w="med" len="med"/>
                    </a:lnT>
                    <a:lnB w="12700" cap="flat" cmpd="sng" algn="ctr">
                      <a:solidFill>
                        <a:srgbClr val="C1DF87"/>
                      </a:solidFill>
                      <a:prstDash val="solid"/>
                      <a:round/>
                      <a:headEnd type="none" w="med" len="med"/>
                      <a:tailEnd type="none" w="med" len="med"/>
                    </a:lnB>
                    <a:solidFill>
                      <a:srgbClr val="EAF4D7"/>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Run Report for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nchor="ctr">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99CB38"/>
                      </a:solidFill>
                      <a:prstDash val="solid"/>
                      <a:round/>
                      <a:headEnd type="none" w="med" len="med"/>
                      <a:tailEnd type="none" w="med" len="med"/>
                    </a:lnT>
                    <a:lnB w="12700" cap="flat" cmpd="sng" algn="ctr">
                      <a:solidFill>
                        <a:srgbClr val="C1DF87"/>
                      </a:solidFill>
                      <a:prstDash val="solid"/>
                      <a:round/>
                      <a:headEnd type="none" w="med" len="med"/>
                      <a:tailEnd type="none" w="med" len="med"/>
                    </a:lnB>
                    <a:solidFill>
                      <a:srgbClr val="EAF4D7"/>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Notes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nchor="ctr">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99CB38"/>
                      </a:solidFill>
                      <a:prstDash val="solid"/>
                      <a:round/>
                      <a:headEnd type="none" w="med" len="med"/>
                      <a:tailEnd type="none" w="med" len="med"/>
                    </a:lnT>
                    <a:lnB w="12700" cap="flat" cmpd="sng" algn="ctr">
                      <a:solidFill>
                        <a:srgbClr val="C1DF87"/>
                      </a:solidFill>
                      <a:prstDash val="solid"/>
                      <a:round/>
                      <a:headEnd type="none" w="med" len="med"/>
                      <a:tailEnd type="none" w="med" len="med"/>
                    </a:lnB>
                    <a:solidFill>
                      <a:srgbClr val="EAF4D7"/>
                    </a:solidFill>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Date Range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nchor="ctr">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99CB38"/>
                      </a:solidFill>
                      <a:prstDash val="solid"/>
                      <a:round/>
                      <a:headEnd type="none" w="med" len="med"/>
                      <a:tailEnd type="none" w="med" len="med"/>
                    </a:lnT>
                    <a:lnB w="12700" cap="flat" cmpd="sng" algn="ctr">
                      <a:solidFill>
                        <a:srgbClr val="C1DF87"/>
                      </a:solidFill>
                      <a:prstDash val="solid"/>
                      <a:round/>
                      <a:headEnd type="none" w="med" len="med"/>
                      <a:tailEnd type="none" w="med" len="med"/>
                    </a:lnB>
                    <a:solidFill>
                      <a:srgbClr val="EAF4D7"/>
                    </a:solidFill>
                  </a:tcPr>
                </a:tc>
                <a:extLst>
                  <a:ext uri="{0D108BD9-81ED-4DB2-BD59-A6C34878D82A}">
                    <a16:rowId xmlns:a16="http://schemas.microsoft.com/office/drawing/2014/main" val="1192729846"/>
                  </a:ext>
                </a:extLst>
              </a:tr>
              <a:tr h="162671">
                <a:tc>
                  <a:txBody>
                    <a:bodyPr/>
                    <a:lstStyle/>
                    <a:p>
                      <a:pPr marL="0" marR="0" algn="l">
                        <a:lnSpc>
                          <a:spcPct val="115000"/>
                        </a:lnSpc>
                        <a:spcBef>
                          <a:spcPts val="0"/>
                        </a:spcBef>
                        <a:spcAft>
                          <a:spcPts val="0"/>
                        </a:spcAft>
                      </a:pPr>
                      <a:r>
                        <a:rPr lang="en-US" sz="800" b="1" i="1">
                          <a:solidFill>
                            <a:srgbClr val="005DA2"/>
                          </a:solidFill>
                          <a:effectLst/>
                          <a:latin typeface="Calibri" panose="020F0502020204030204" pitchFamily="34" charset="0"/>
                          <a:ea typeface="Calibri" panose="020F0502020204030204" pitchFamily="34" charset="0"/>
                          <a:cs typeface="Times New Roman" panose="02020603050405020304" pitchFamily="18" charset="0"/>
                        </a:rPr>
                        <a:t>In Report to CDC: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i="1">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i="1">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i="1">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tcPr>
                </a:tc>
                <a:extLst>
                  <a:ext uri="{0D108BD9-81ED-4DB2-BD59-A6C34878D82A}">
                    <a16:rowId xmlns:a16="http://schemas.microsoft.com/office/drawing/2014/main" val="131553834"/>
                  </a:ext>
                </a:extLst>
              </a:tr>
              <a:tr h="595832">
                <a:tc>
                  <a:txBody>
                    <a:bodyPr/>
                    <a:lstStyle/>
                    <a:p>
                      <a:pPr marL="0" marR="0" algn="l">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GCDC TATP Reported Case Counts Statistics by MMWR Date </a:t>
                      </a:r>
                      <a:r>
                        <a:rPr lang="en-US" sz="700">
                          <a:effectLst/>
                          <a:latin typeface="Calibri" panose="020F0502020204030204" pitchFamily="34" charset="0"/>
                          <a:ea typeface="Calibri" panose="020F0502020204030204" pitchFamily="34" charset="0"/>
                          <a:cs typeface="Times New Roman" panose="02020603050405020304" pitchFamily="18" charset="0"/>
                        </a:rPr>
                        <a:t>(TATP Reported Case Counts CD)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solidFill>
                      <a:srgbClr val="EAF4D7"/>
                    </a:solidFill>
                  </a:tcPr>
                </a:tc>
                <a:tc>
                  <a:txBody>
                    <a:bodyPr/>
                    <a:lstStyle/>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Acute Hepatitis C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solidFill>
                      <a:srgbClr val="EAF4D7"/>
                    </a:solidFill>
                  </a:tcPr>
                </a:tc>
                <a:tc>
                  <a:txBody>
                    <a:bodyPr/>
                    <a:lstStyle/>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Produces total numbers of CD cases reported to CDC by disease, including percentages and a pie chart. </a:t>
                      </a:r>
                      <a:r>
                        <a:rPr lang="en-US" sz="700" u="sng">
                          <a:effectLst/>
                          <a:latin typeface="Calibri" panose="020F0502020204030204" pitchFamily="34" charset="0"/>
                          <a:ea typeface="Calibri" panose="020F0502020204030204" pitchFamily="34" charset="0"/>
                          <a:cs typeface="Times New Roman" panose="02020603050405020304" pitchFamily="18" charset="0"/>
                        </a:rPr>
                        <a:t>(Does not include chronic HCV)</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solidFill>
                      <a:srgbClr val="EAF4D7"/>
                    </a:solidFill>
                  </a:tcPr>
                </a:tc>
                <a:tc>
                  <a:txBody>
                    <a:bodyPr/>
                    <a:lstStyle/>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Run one year at a time; recommend last calendar year for dates, but ok to use current year-it’s preliminary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solidFill>
                      <a:srgbClr val="EAF4D7"/>
                    </a:solidFill>
                  </a:tcPr>
                </a:tc>
                <a:extLst>
                  <a:ext uri="{0D108BD9-81ED-4DB2-BD59-A6C34878D82A}">
                    <a16:rowId xmlns:a16="http://schemas.microsoft.com/office/drawing/2014/main" val="2113131019"/>
                  </a:ext>
                </a:extLst>
              </a:tr>
              <a:tr h="595832">
                <a:tc>
                  <a:txBody>
                    <a:bodyPr/>
                    <a:lstStyle/>
                    <a:p>
                      <a:pPr marL="0" marR="0" algn="l">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VPD TATP Reported Case Counts Statistics by MMWR Date </a:t>
                      </a:r>
                      <a:r>
                        <a:rPr lang="en-US" sz="700">
                          <a:effectLst/>
                          <a:latin typeface="Calibri" panose="020F0502020204030204" pitchFamily="34" charset="0"/>
                          <a:ea typeface="Calibri" panose="020F0502020204030204" pitchFamily="34" charset="0"/>
                          <a:cs typeface="Times New Roman" panose="02020603050405020304" pitchFamily="18" charset="0"/>
                        </a:rPr>
                        <a:t>(TATP Reported Case Counts VPD)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Acute Hepatitis B, Chronic Hepatitis B, and perinatal Hepatitis B</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Produces total numbers of VPD cases reported to CDC by disease, including percentages and a pie chart.</a:t>
                      </a:r>
                      <a:r>
                        <a:rPr lang="en-US" sz="700" u="sng">
                          <a:effectLst/>
                          <a:latin typeface="Calibri" panose="020F0502020204030204" pitchFamily="34" charset="0"/>
                          <a:ea typeface="Calibri" panose="020F0502020204030204" pitchFamily="34" charset="0"/>
                          <a:cs typeface="Times New Roman" panose="02020603050405020304" pitchFamily="18" charset="0"/>
                        </a:rPr>
                        <a:t> (Make sure to select “confirmed” for disease classification)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Run one year at a time; recommend last calendar year for dates, but ok to use current year-it’s preliminary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tcPr>
                </a:tc>
                <a:extLst>
                  <a:ext uri="{0D108BD9-81ED-4DB2-BD59-A6C34878D82A}">
                    <a16:rowId xmlns:a16="http://schemas.microsoft.com/office/drawing/2014/main" val="1661426969"/>
                  </a:ext>
                </a:extLst>
              </a:tr>
              <a:tr h="595832">
                <a:tc>
                  <a:txBody>
                    <a:bodyPr/>
                    <a:lstStyle/>
                    <a:p>
                      <a:pPr marL="0" marR="0" algn="l">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GCDC Demographic Distribution Statistics by MMWR Date </a:t>
                      </a:r>
                      <a:r>
                        <a:rPr lang="en-US" sz="700">
                          <a:effectLst/>
                          <a:latin typeface="Calibri" panose="020F0502020204030204" pitchFamily="34" charset="0"/>
                          <a:ea typeface="Calibri" panose="020F0502020204030204" pitchFamily="34" charset="0"/>
                          <a:cs typeface="Times New Roman" panose="02020603050405020304" pitchFamily="18" charset="0"/>
                        </a:rPr>
                        <a:t>(LHD Demographics Distribution CD)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solidFill>
                      <a:srgbClr val="EAF4D7"/>
                    </a:solidFill>
                  </a:tcPr>
                </a:tc>
                <a:tc>
                  <a:txBody>
                    <a:bodyPr/>
                    <a:lstStyle/>
                    <a:p>
                      <a:pPr marL="0" marR="0" algn="l">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Acute Hepatitis C-</a:t>
                      </a:r>
                      <a:r>
                        <a:rPr lang="en-US" sz="700" b="1" i="1" dirty="0">
                          <a:effectLst/>
                          <a:latin typeface="Calibri" panose="020F0502020204030204" pitchFamily="34" charset="0"/>
                          <a:ea typeface="Calibri" panose="020F0502020204030204" pitchFamily="34" charset="0"/>
                          <a:cs typeface="Times New Roman" panose="02020603050405020304" pitchFamily="18" charset="0"/>
                        </a:rPr>
                        <a:t>confirmed cases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solidFill>
                      <a:srgbClr val="EAF4D7"/>
                    </a:solidFill>
                  </a:tcPr>
                </a:tc>
                <a:tc>
                  <a:txBody>
                    <a:bodyPr/>
                    <a:lstStyle/>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Frequency breakdowns and pie charts for age, gender, race, and Hispanic ethnicity.  Only CD cases that have been reported to CDC are included in this report.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solidFill>
                      <a:srgbClr val="EAF4D7"/>
                    </a:solidFill>
                  </a:tcPr>
                </a:tc>
                <a:tc>
                  <a:txBody>
                    <a:bodyPr/>
                    <a:lstStyle/>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Run one year at a time; recommend last calendar year for dates, but ok to use current year-it’s preliminary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solidFill>
                      <a:srgbClr val="EAF4D7"/>
                    </a:solidFill>
                  </a:tcPr>
                </a:tc>
                <a:extLst>
                  <a:ext uri="{0D108BD9-81ED-4DB2-BD59-A6C34878D82A}">
                    <a16:rowId xmlns:a16="http://schemas.microsoft.com/office/drawing/2014/main" val="1134846362"/>
                  </a:ext>
                </a:extLst>
              </a:tr>
              <a:tr h="162671">
                <a:tc>
                  <a:txBody>
                    <a:bodyPr/>
                    <a:lstStyle/>
                    <a:p>
                      <a:pPr marL="0" marR="0" algn="l">
                        <a:lnSpc>
                          <a:spcPct val="115000"/>
                        </a:lnSpc>
                        <a:spcBef>
                          <a:spcPts val="0"/>
                        </a:spcBef>
                        <a:spcAft>
                          <a:spcPts val="0"/>
                        </a:spcAft>
                      </a:pPr>
                      <a:r>
                        <a:rPr lang="en-US" sz="800" b="1" i="1">
                          <a:solidFill>
                            <a:srgbClr val="005DA2"/>
                          </a:solidFill>
                          <a:effectLst/>
                          <a:latin typeface="Calibri" panose="020F0502020204030204" pitchFamily="34" charset="0"/>
                          <a:ea typeface="Calibri" panose="020F0502020204030204" pitchFamily="34" charset="0"/>
                          <a:cs typeface="Times New Roman" panose="02020603050405020304" pitchFamily="18" charset="0"/>
                        </a:rPr>
                        <a:t>In Active Surveillance: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tcPr>
                </a:tc>
                <a:extLst>
                  <a:ext uri="{0D108BD9-81ED-4DB2-BD59-A6C34878D82A}">
                    <a16:rowId xmlns:a16="http://schemas.microsoft.com/office/drawing/2014/main" val="2080709638"/>
                  </a:ext>
                </a:extLst>
              </a:tr>
              <a:tr h="747001">
                <a:tc>
                  <a:txBody>
                    <a:bodyPr/>
                    <a:lstStyle/>
                    <a:p>
                      <a:pPr marL="0" marR="0" algn="l">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VPD Demographic Distribution Statistics by MMWR Date</a:t>
                      </a:r>
                      <a:r>
                        <a:rPr lang="en-US" sz="700">
                          <a:effectLst/>
                          <a:latin typeface="Calibri" panose="020F0502020204030204" pitchFamily="34" charset="0"/>
                          <a:ea typeface="Calibri" panose="020F0502020204030204" pitchFamily="34" charset="0"/>
                          <a:cs typeface="Times New Roman" panose="02020603050405020304" pitchFamily="18" charset="0"/>
                        </a:rPr>
                        <a:t> (LHD Demographic Distribution-VPD)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solidFill>
                      <a:srgbClr val="EAF4D7"/>
                    </a:solidFill>
                  </a:tcPr>
                </a:tc>
                <a:tc>
                  <a:txBody>
                    <a:bodyPr/>
                    <a:lstStyle/>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Acute Hepatitis B, Chronic Hepatitis B, and perinatal Hepatitis B </a:t>
                      </a:r>
                      <a:r>
                        <a:rPr lang="en-US" sz="700" b="1" i="1">
                          <a:effectLst/>
                          <a:latin typeface="Calibri" panose="020F0502020204030204" pitchFamily="34" charset="0"/>
                          <a:ea typeface="Calibri" panose="020F0502020204030204" pitchFamily="34" charset="0"/>
                          <a:cs typeface="Times New Roman" panose="02020603050405020304" pitchFamily="18" charset="0"/>
                        </a:rPr>
                        <a:t>confirmed cases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solidFill>
                      <a:srgbClr val="EAF4D7"/>
                    </a:solidFill>
                  </a:tcPr>
                </a:tc>
                <a:tc>
                  <a:txBody>
                    <a:bodyPr/>
                    <a:lstStyle/>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Frequency breakdowns and pie charts for age, gender, race, and Hispanic ethnicity.  Only VPD cases that have been reported to CDC are included in this report.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solidFill>
                      <a:srgbClr val="EAF4D7"/>
                    </a:solidFill>
                  </a:tcPr>
                </a:tc>
                <a:tc>
                  <a:txBody>
                    <a:bodyPr/>
                    <a:lstStyle/>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Run one year at a time; recommend last calendar year for dates, but ok to use current year-it’s preliminary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solidFill>
                      <a:srgbClr val="EAF4D7"/>
                    </a:solidFill>
                  </a:tcPr>
                </a:tc>
                <a:extLst>
                  <a:ext uri="{0D108BD9-81ED-4DB2-BD59-A6C34878D82A}">
                    <a16:rowId xmlns:a16="http://schemas.microsoft.com/office/drawing/2014/main" val="3584827923"/>
                  </a:ext>
                </a:extLst>
              </a:tr>
              <a:tr h="898169">
                <a:tc>
                  <a:txBody>
                    <a:bodyPr/>
                    <a:lstStyle/>
                    <a:p>
                      <a:pPr marL="0" marR="0" algn="l">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GCDC Case Counts Chart by Date Marked for Report to CDC</a:t>
                      </a:r>
                      <a:r>
                        <a:rPr lang="en-US" sz="700">
                          <a:effectLst/>
                          <a:latin typeface="Calibri" panose="020F0502020204030204" pitchFamily="34" charset="0"/>
                          <a:ea typeface="Calibri" panose="020F0502020204030204" pitchFamily="34" charset="0"/>
                          <a:cs typeface="Times New Roman" panose="02020603050405020304" pitchFamily="18" charset="0"/>
                        </a:rPr>
                        <a:t> (TATP Yearly Report CD Filtered by CDC Base Date)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Acute and Chronic Hepatitis 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Annual case counts (and corresponding bar graph) of CD diseases for the selected county over the previous five years (present year included).  </a:t>
                      </a:r>
                      <a:r>
                        <a:rPr lang="en-US" sz="700" u="sng">
                          <a:effectLst/>
                          <a:latin typeface="Calibri" panose="020F0502020204030204" pitchFamily="34" charset="0"/>
                          <a:ea typeface="Calibri" panose="020F0502020204030204" pitchFamily="34" charset="0"/>
                          <a:cs typeface="Times New Roman" panose="02020603050405020304" pitchFamily="18" charset="0"/>
                        </a:rPr>
                        <a:t>(Make sure to select” confirmed” and “probable” for disease classification-County Specific).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Run one year at a time; recommend last calendar year for dates, but ok to use current year-it’s preliminary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tcPr>
                </a:tc>
                <a:extLst>
                  <a:ext uri="{0D108BD9-81ED-4DB2-BD59-A6C34878D82A}">
                    <a16:rowId xmlns:a16="http://schemas.microsoft.com/office/drawing/2014/main" val="2048409468"/>
                  </a:ext>
                </a:extLst>
              </a:tr>
              <a:tr h="162671">
                <a:tc gridSpan="4">
                  <a:txBody>
                    <a:bodyPr/>
                    <a:lstStyle/>
                    <a:p>
                      <a:pPr marL="0" marR="0" algn="ctr">
                        <a:lnSpc>
                          <a:spcPct val="115000"/>
                        </a:lnSpc>
                        <a:spcBef>
                          <a:spcPts val="0"/>
                        </a:spcBef>
                        <a:spcAft>
                          <a:spcPts val="0"/>
                        </a:spcAft>
                      </a:pPr>
                      <a:r>
                        <a:rPr lang="en-US" sz="800" b="1" i="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If you want to: perform quality assurance, review cases, or identify providers to contact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solidFill>
                      <a:srgbClr val="99CB3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85095565"/>
                  </a:ext>
                </a:extLst>
              </a:tr>
              <a:tr h="162671">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Use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nchor="ctr">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Run Report for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nchor="ctr">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Notes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nchor="ctr">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Date Range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nchor="ctr">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tcPr>
                </a:tc>
                <a:extLst>
                  <a:ext uri="{0D108BD9-81ED-4DB2-BD59-A6C34878D82A}">
                    <a16:rowId xmlns:a16="http://schemas.microsoft.com/office/drawing/2014/main" val="663068595"/>
                  </a:ext>
                </a:extLst>
              </a:tr>
              <a:tr h="162671">
                <a:tc>
                  <a:txBody>
                    <a:bodyPr/>
                    <a:lstStyle/>
                    <a:p>
                      <a:pPr marL="0" marR="0" algn="l">
                        <a:lnSpc>
                          <a:spcPct val="115000"/>
                        </a:lnSpc>
                        <a:spcBef>
                          <a:spcPts val="0"/>
                        </a:spcBef>
                        <a:spcAft>
                          <a:spcPts val="0"/>
                        </a:spcAft>
                      </a:pPr>
                      <a:r>
                        <a:rPr lang="en-US" sz="800" b="1" i="1">
                          <a:solidFill>
                            <a:srgbClr val="005DA2"/>
                          </a:solidFill>
                          <a:effectLst/>
                          <a:latin typeface="Calibri" panose="020F0502020204030204" pitchFamily="34" charset="0"/>
                          <a:ea typeface="Calibri" panose="020F0502020204030204" pitchFamily="34" charset="0"/>
                          <a:cs typeface="Times New Roman" panose="02020603050405020304" pitchFamily="18" charset="0"/>
                        </a:rPr>
                        <a:t>In Active Surveillance: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solidFill>
                      <a:srgbClr val="EAF4D7"/>
                    </a:solidFill>
                  </a:tcPr>
                </a:tc>
                <a:tc>
                  <a:txBody>
                    <a:bodyPr/>
                    <a:lstStyle/>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solidFill>
                      <a:srgbClr val="EAF4D7"/>
                    </a:solidFill>
                  </a:tcPr>
                </a:tc>
                <a:tc>
                  <a:txBody>
                    <a:bodyPr/>
                    <a:lstStyle/>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solidFill>
                      <a:srgbClr val="EAF4D7"/>
                    </a:solidFill>
                  </a:tcPr>
                </a:tc>
                <a:tc>
                  <a:txBody>
                    <a:bodyPr/>
                    <a:lstStyle/>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solidFill>
                      <a:srgbClr val="EAF4D7"/>
                    </a:solidFill>
                  </a:tcPr>
                </a:tc>
                <a:extLst>
                  <a:ext uri="{0D108BD9-81ED-4DB2-BD59-A6C34878D82A}">
                    <a16:rowId xmlns:a16="http://schemas.microsoft.com/office/drawing/2014/main" val="3093492121"/>
                  </a:ext>
                </a:extLst>
              </a:tr>
              <a:tr h="898169">
                <a:tc>
                  <a:txBody>
                    <a:bodyPr/>
                    <a:lstStyle/>
                    <a:p>
                      <a:pPr marL="0" marR="0" algn="l">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All Models Identified Cases and Contacts Line List by Deduplication Date</a:t>
                      </a:r>
                      <a:r>
                        <a:rPr lang="en-US" sz="700">
                          <a:effectLst/>
                          <a:latin typeface="Calibri" panose="020F0502020204030204" pitchFamily="34" charset="0"/>
                          <a:ea typeface="Calibri" panose="020F0502020204030204" pitchFamily="34" charset="0"/>
                          <a:cs typeface="Times New Roman" panose="02020603050405020304" pitchFamily="18" charset="0"/>
                        </a:rPr>
                        <a:t> (Event line list – identified (by event create date))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Any time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Closed and/or open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Confirmed or not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Line list of all cases and contacts that meet the selected parameters. Includes demographic information, reporting county, symptom onset (if applicable) and investigation dates, and clinical outcome. </a:t>
                      </a:r>
                      <a:r>
                        <a:rPr lang="en-US" sz="700" u="sng">
                          <a:effectLst/>
                          <a:latin typeface="Calibri" panose="020F0502020204030204" pitchFamily="34" charset="0"/>
                          <a:ea typeface="Calibri" panose="020F0502020204030204" pitchFamily="34" charset="0"/>
                          <a:cs typeface="Times New Roman" panose="02020603050405020304" pitchFamily="18" charset="0"/>
                        </a:rPr>
                        <a:t>(For HCV remember to include both “confirmed and “probable” cases.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Run one year at a time; recommend last calendar year for dates, but ok to use current year-it’s preliminary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tcPr>
                </a:tc>
                <a:extLst>
                  <a:ext uri="{0D108BD9-81ED-4DB2-BD59-A6C34878D82A}">
                    <a16:rowId xmlns:a16="http://schemas.microsoft.com/office/drawing/2014/main" val="3029774866"/>
                  </a:ext>
                </a:extLst>
              </a:tr>
              <a:tr h="162671">
                <a:tc>
                  <a:txBody>
                    <a:bodyPr/>
                    <a:lstStyle/>
                    <a:p>
                      <a:pPr marL="0" marR="0" algn="l">
                        <a:lnSpc>
                          <a:spcPct val="115000"/>
                        </a:lnSpc>
                        <a:spcBef>
                          <a:spcPts val="0"/>
                        </a:spcBef>
                        <a:spcAft>
                          <a:spcPts val="0"/>
                        </a:spcAft>
                      </a:pPr>
                      <a:r>
                        <a:rPr lang="en-US" sz="800" b="1" i="1">
                          <a:solidFill>
                            <a:srgbClr val="005DA2"/>
                          </a:solidFill>
                          <a:effectLst/>
                          <a:latin typeface="Calibri" panose="020F0502020204030204" pitchFamily="34" charset="0"/>
                          <a:ea typeface="Calibri" panose="020F0502020204030204" pitchFamily="34" charset="0"/>
                          <a:cs typeface="Times New Roman" panose="02020603050405020304" pitchFamily="18" charset="0"/>
                        </a:rPr>
                        <a:t>In Custom Reports: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solidFill>
                      <a:srgbClr val="EAF4D7"/>
                    </a:solidFill>
                  </a:tcPr>
                </a:tc>
                <a:tc>
                  <a:txBody>
                    <a:bodyPr/>
                    <a:lstStyle/>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solidFill>
                      <a:srgbClr val="EAF4D7"/>
                    </a:solidFill>
                  </a:tcPr>
                </a:tc>
                <a:tc>
                  <a:txBody>
                    <a:bodyPr/>
                    <a:lstStyle/>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solidFill>
                      <a:srgbClr val="EAF4D7"/>
                    </a:solidFill>
                  </a:tcPr>
                </a:tc>
                <a:tc>
                  <a:txBody>
                    <a:bodyPr/>
                    <a:lstStyle/>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solidFill>
                      <a:srgbClr val="EAF4D7"/>
                    </a:solidFill>
                  </a:tcPr>
                </a:tc>
                <a:extLst>
                  <a:ext uri="{0D108BD9-81ED-4DB2-BD59-A6C34878D82A}">
                    <a16:rowId xmlns:a16="http://schemas.microsoft.com/office/drawing/2014/main" val="1669081757"/>
                  </a:ext>
                </a:extLst>
              </a:tr>
              <a:tr h="595832">
                <a:tc>
                  <a:txBody>
                    <a:bodyPr/>
                    <a:lstStyle/>
                    <a:p>
                      <a:pPr marL="0" marR="0" algn="l">
                        <a:lnSpc>
                          <a:spcPct val="115000"/>
                        </a:lnSpc>
                        <a:spcBef>
                          <a:spcPts val="0"/>
                        </a:spcBef>
                        <a:spcAft>
                          <a:spcPts val="0"/>
                        </a:spcAft>
                      </a:pPr>
                      <a:r>
                        <a:rPr lang="en-US" sz="700" b="1">
                          <a:effectLst/>
                          <a:latin typeface="Calibri" panose="020F0502020204030204" pitchFamily="34" charset="0"/>
                          <a:ea typeface="Calibri" panose="020F0502020204030204" pitchFamily="34" charset="0"/>
                          <a:cs typeface="Times New Roman" panose="02020603050405020304" pitchFamily="18" charset="0"/>
                        </a:rPr>
                        <a:t>Event line list – deidentified (by event create date – security profile used)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Any time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Closed and/or open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Confirmed or not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Can include cases not reported to CDC; remember for hepatitis C to include both “confirmed” and “probable” cases.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sz="700">
                          <a:effectLst/>
                          <a:latin typeface="Calibri" panose="020F0502020204030204" pitchFamily="34" charset="0"/>
                          <a:ea typeface="Calibri" panose="020F0502020204030204" pitchFamily="34" charset="0"/>
                          <a:cs typeface="Times New Roman" panose="02020603050405020304" pitchFamily="18" charset="0"/>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700" dirty="0">
                          <a:effectLst/>
                          <a:latin typeface="Calibri" panose="020F0502020204030204" pitchFamily="34" charset="0"/>
                          <a:ea typeface="Calibri" panose="020F0502020204030204" pitchFamily="34" charset="0"/>
                          <a:cs typeface="Times New Roman" panose="02020603050405020304" pitchFamily="18" charset="0"/>
                        </a:rPr>
                        <a:t>Run one year at a time; recommend last calendar year for dates, but ok to use current year-it’s preliminary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519" marR="17519" marT="0" marB="0">
                    <a:lnL w="12700" cap="flat" cmpd="sng" algn="ctr">
                      <a:solidFill>
                        <a:srgbClr val="C1DF87"/>
                      </a:solidFill>
                      <a:prstDash val="solid"/>
                      <a:round/>
                      <a:headEnd type="none" w="med" len="med"/>
                      <a:tailEnd type="none" w="med" len="med"/>
                    </a:lnL>
                    <a:lnR w="12700" cap="flat" cmpd="sng" algn="ctr">
                      <a:solidFill>
                        <a:srgbClr val="C1DF87"/>
                      </a:solidFill>
                      <a:prstDash val="solid"/>
                      <a:round/>
                      <a:headEnd type="none" w="med" len="med"/>
                      <a:tailEnd type="none" w="med" len="med"/>
                    </a:lnR>
                    <a:lnT w="12700" cap="flat" cmpd="sng" algn="ctr">
                      <a:solidFill>
                        <a:srgbClr val="C1DF87"/>
                      </a:solidFill>
                      <a:prstDash val="solid"/>
                      <a:round/>
                      <a:headEnd type="none" w="med" len="med"/>
                      <a:tailEnd type="none" w="med" len="med"/>
                    </a:lnT>
                    <a:lnB w="12700" cap="flat" cmpd="sng" algn="ctr">
                      <a:solidFill>
                        <a:srgbClr val="C1DF87"/>
                      </a:solidFill>
                      <a:prstDash val="solid"/>
                      <a:round/>
                      <a:headEnd type="none" w="med" len="med"/>
                      <a:tailEnd type="none" w="med" len="med"/>
                    </a:lnB>
                  </a:tcPr>
                </a:tc>
                <a:extLst>
                  <a:ext uri="{0D108BD9-81ED-4DB2-BD59-A6C34878D82A}">
                    <a16:rowId xmlns:a16="http://schemas.microsoft.com/office/drawing/2014/main" val="4111997761"/>
                  </a:ext>
                </a:extLst>
              </a:tr>
            </a:tbl>
          </a:graphicData>
        </a:graphic>
      </p:graphicFrame>
    </p:spTree>
    <p:extLst>
      <p:ext uri="{BB962C8B-B14F-4D97-AF65-F5344CB8AC3E}">
        <p14:creationId xmlns:p14="http://schemas.microsoft.com/office/powerpoint/2010/main" val="3533178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31ACB-1E9B-4A12-B403-1EC597E26CB9}"/>
              </a:ext>
            </a:extLst>
          </p:cNvPr>
          <p:cNvSpPr>
            <a:spLocks noGrp="1"/>
          </p:cNvSpPr>
          <p:nvPr>
            <p:ph type="title"/>
          </p:nvPr>
        </p:nvSpPr>
        <p:spPr>
          <a:xfrm>
            <a:off x="609599" y="609600"/>
            <a:ext cx="7315201" cy="1320800"/>
          </a:xfrm>
        </p:spPr>
        <p:txBody>
          <a:bodyPr>
            <a:normAutofit fontScale="90000"/>
          </a:bodyPr>
          <a:lstStyle/>
          <a:p>
            <a:pPr algn="ctr"/>
            <a:r>
              <a:rPr lang="en-US" b="1" cap="none" dirty="0">
                <a:solidFill>
                  <a:schemeClr val="tx1"/>
                </a:solidFill>
              </a:rPr>
              <a:t>Hepatitis B acute case definition 2012</a:t>
            </a:r>
            <a:br>
              <a:rPr lang="en-US" dirty="0"/>
            </a:br>
            <a:endParaRPr lang="en-US" dirty="0"/>
          </a:p>
        </p:txBody>
      </p:sp>
      <p:sp>
        <p:nvSpPr>
          <p:cNvPr id="3" name="Content Placeholder 2">
            <a:extLst>
              <a:ext uri="{FF2B5EF4-FFF2-40B4-BE49-F238E27FC236}">
                <a16:creationId xmlns:a16="http://schemas.microsoft.com/office/drawing/2014/main" id="{47F7D2F8-87A5-4AB7-BA3D-137AFEC3FE2B}"/>
              </a:ext>
            </a:extLst>
          </p:cNvPr>
          <p:cNvSpPr>
            <a:spLocks noGrp="1"/>
          </p:cNvSpPr>
          <p:nvPr>
            <p:ph idx="1"/>
          </p:nvPr>
        </p:nvSpPr>
        <p:spPr>
          <a:xfrm>
            <a:off x="657398" y="1752601"/>
            <a:ext cx="8258001" cy="4876800"/>
          </a:xfrm>
        </p:spPr>
        <p:txBody>
          <a:bodyPr>
            <a:normAutofit lnSpcReduction="10000"/>
          </a:bodyPr>
          <a:lstStyle/>
          <a:p>
            <a:pPr>
              <a:buFont typeface="Wingdings" panose="05000000000000000000" pitchFamily="2" charset="2"/>
              <a:buChar char="v"/>
            </a:pPr>
            <a:r>
              <a:rPr lang="en-US" sz="2800" b="1" dirty="0"/>
              <a:t>Clinical Description:</a:t>
            </a:r>
          </a:p>
          <a:p>
            <a:pPr lvl="1">
              <a:buFont typeface="Wingdings" panose="05000000000000000000" pitchFamily="2" charset="2"/>
              <a:buChar char="v"/>
            </a:pPr>
            <a:r>
              <a:rPr lang="en-US" sz="1600" dirty="0"/>
              <a:t>An acute illness with a </a:t>
            </a:r>
            <a:r>
              <a:rPr lang="en-US" sz="1600" dirty="0">
                <a:highlight>
                  <a:srgbClr val="FFFF00"/>
                </a:highlight>
              </a:rPr>
              <a:t>discrete onset </a:t>
            </a:r>
            <a:r>
              <a:rPr lang="en-US" sz="1600" dirty="0"/>
              <a:t>of any sign or symptom* consistent with </a:t>
            </a:r>
            <a:r>
              <a:rPr lang="en-US" sz="1600" dirty="0">
                <a:highlight>
                  <a:srgbClr val="FFFF00"/>
                </a:highlight>
              </a:rPr>
              <a:t>acute viral </a:t>
            </a:r>
            <a:r>
              <a:rPr lang="en-US" sz="1600" dirty="0"/>
              <a:t>hepatitis (e.g., fever, headache, malaise, anorexia, nausea, vomiting, diarrhea, and abdominal pain), </a:t>
            </a:r>
            <a:r>
              <a:rPr lang="en-US" sz="1600" dirty="0">
                <a:highlight>
                  <a:srgbClr val="FFFF00"/>
                </a:highlight>
              </a:rPr>
              <a:t>and either </a:t>
            </a:r>
            <a:r>
              <a:rPr lang="en-US" sz="1600" dirty="0"/>
              <a:t>a) jaundice, </a:t>
            </a:r>
            <a:r>
              <a:rPr lang="en-US" sz="1600" dirty="0">
                <a:highlight>
                  <a:srgbClr val="FFFF00"/>
                </a:highlight>
              </a:rPr>
              <a:t>or</a:t>
            </a:r>
            <a:r>
              <a:rPr lang="en-US" sz="1600" dirty="0"/>
              <a:t> b) elevated serum alanine aminotransferase (ALT) levels &gt;100 IU/L. </a:t>
            </a:r>
          </a:p>
          <a:p>
            <a:pPr marL="342900" lvl="1" indent="0">
              <a:buNone/>
            </a:pPr>
            <a:r>
              <a:rPr lang="en-US" sz="1600" dirty="0"/>
              <a:t>	</a:t>
            </a:r>
            <a:r>
              <a:rPr lang="en-US" sz="1050" i="1" dirty="0"/>
              <a:t>*A </a:t>
            </a:r>
            <a:r>
              <a:rPr lang="en-US" sz="1050" i="1" dirty="0">
                <a:highlight>
                  <a:srgbClr val="FFFF00"/>
                </a:highlight>
              </a:rPr>
              <a:t>documented (-) HBsAg </a:t>
            </a:r>
            <a:r>
              <a:rPr lang="en-US" sz="1050" i="1" dirty="0"/>
              <a:t>laboratory test result </a:t>
            </a:r>
            <a:r>
              <a:rPr lang="en-US" sz="1050" i="1" dirty="0">
                <a:highlight>
                  <a:srgbClr val="FFFF00"/>
                </a:highlight>
              </a:rPr>
              <a:t>within 6 months prior to a positive test </a:t>
            </a:r>
            <a:r>
              <a:rPr lang="en-US" sz="1050" i="1" dirty="0"/>
              <a:t>(either HBsAg, </a:t>
            </a:r>
            <a:r>
              <a:rPr lang="en-US" sz="1050" i="1" dirty="0" err="1"/>
              <a:t>HBeAg</a:t>
            </a:r>
            <a:r>
              <a:rPr lang="en-US" sz="1050" i="1" dirty="0"/>
              <a:t>, or HBV NAT including genotype) result does not require an acute clinical presentation to meet the surveillance case definition. </a:t>
            </a:r>
          </a:p>
          <a:p>
            <a:pPr>
              <a:buFont typeface="Wingdings" panose="05000000000000000000" pitchFamily="2" charset="2"/>
              <a:buChar char="v"/>
            </a:pPr>
            <a:r>
              <a:rPr lang="en-US" sz="2800" b="1" dirty="0"/>
              <a:t>Laboratory Criteria for Diagnosis </a:t>
            </a:r>
          </a:p>
          <a:p>
            <a:pPr lvl="1">
              <a:buFont typeface="Wingdings" panose="05000000000000000000" pitchFamily="2" charset="2"/>
              <a:buChar char="v"/>
            </a:pPr>
            <a:r>
              <a:rPr lang="en-US" sz="1600" dirty="0">
                <a:highlight>
                  <a:srgbClr val="FFFF00"/>
                </a:highlight>
              </a:rPr>
              <a:t>+ HBsAg  </a:t>
            </a:r>
          </a:p>
          <a:p>
            <a:pPr marL="342900" lvl="1" indent="0">
              <a:buNone/>
            </a:pPr>
            <a:r>
              <a:rPr lang="en-US" sz="1600" b="1" dirty="0"/>
              <a:t>AND </a:t>
            </a:r>
          </a:p>
          <a:p>
            <a:pPr lvl="1">
              <a:buFont typeface="Wingdings" panose="05000000000000000000" pitchFamily="2" charset="2"/>
              <a:buChar char="v"/>
            </a:pPr>
            <a:r>
              <a:rPr lang="en-US" sz="1600" dirty="0"/>
              <a:t>+ IgM </a:t>
            </a:r>
            <a:r>
              <a:rPr lang="en-US" sz="1600" dirty="0" err="1"/>
              <a:t>antiHBc</a:t>
            </a:r>
            <a:r>
              <a:rPr lang="en-US" sz="1600" dirty="0"/>
              <a:t> </a:t>
            </a:r>
            <a:r>
              <a:rPr lang="en-US" sz="2000" b="1" dirty="0">
                <a:highlight>
                  <a:srgbClr val="FFFF00"/>
                </a:highlight>
              </a:rPr>
              <a:t>(if done) </a:t>
            </a:r>
          </a:p>
          <a:p>
            <a:pPr>
              <a:buFont typeface="Wingdings" panose="05000000000000000000" pitchFamily="2" charset="2"/>
              <a:buChar char="v"/>
            </a:pPr>
            <a:r>
              <a:rPr lang="en-US" sz="2800" b="1" dirty="0"/>
              <a:t>Case Classification Confirmed </a:t>
            </a:r>
          </a:p>
          <a:p>
            <a:pPr lvl="1">
              <a:buFont typeface="Wingdings" panose="05000000000000000000" pitchFamily="2" charset="2"/>
              <a:buChar char="v"/>
            </a:pPr>
            <a:r>
              <a:rPr lang="en-US" sz="1600" dirty="0"/>
              <a:t>A case that meets the clinical case definition is laboratory confirmed, and is not known to have chronic hepatitis </a:t>
            </a:r>
          </a:p>
        </p:txBody>
      </p:sp>
      <p:sp>
        <p:nvSpPr>
          <p:cNvPr id="4" name="Slide Number Placeholder 3">
            <a:extLst>
              <a:ext uri="{FF2B5EF4-FFF2-40B4-BE49-F238E27FC236}">
                <a16:creationId xmlns:a16="http://schemas.microsoft.com/office/drawing/2014/main" id="{FB4475D9-D9F3-43A5-BECB-43CB766DF334}"/>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4047963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3"/>
          <p:cNvSpPr/>
          <p:nvPr/>
        </p:nvSpPr>
        <p:spPr>
          <a:xfrm>
            <a:off x="0" y="857250"/>
            <a:ext cx="9144000" cy="5143500"/>
          </a:xfrm>
          <a:prstGeom prst="rect">
            <a:avLst/>
          </a:prstGeom>
          <a:solidFill>
            <a:srgbClr val="64406D"/>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85" name="Google Shape;185;p23"/>
          <p:cNvSpPr/>
          <p:nvPr/>
        </p:nvSpPr>
        <p:spPr>
          <a:xfrm>
            <a:off x="357759" y="1217295"/>
            <a:ext cx="8428482" cy="4423410"/>
          </a:xfrm>
          <a:prstGeom prst="rect">
            <a:avLst/>
          </a:prstGeom>
          <a:solidFill>
            <a:srgbClr val="FFFFFF"/>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pic>
        <p:nvPicPr>
          <p:cNvPr id="186" name="Google Shape;186;p23" descr="A screenshot of a computer&#10;&#10;Description generated with very high confidence"/>
          <p:cNvPicPr preferRelativeResize="0"/>
          <p:nvPr/>
        </p:nvPicPr>
        <p:blipFill rotWithShape="1">
          <a:blip r:embed="rId3">
            <a:alphaModFix/>
          </a:blip>
          <a:srcRect l="30288" t="34861" r="11859" b="30677"/>
          <a:stretch/>
        </p:blipFill>
        <p:spPr>
          <a:xfrm>
            <a:off x="482600" y="1480238"/>
            <a:ext cx="8178800" cy="38975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50DE8-0487-49B2-BAEF-1AE5AC6F954A}"/>
              </a:ext>
            </a:extLst>
          </p:cNvPr>
          <p:cNvSpPr>
            <a:spLocks noGrp="1"/>
          </p:cNvSpPr>
          <p:nvPr>
            <p:ph type="title"/>
          </p:nvPr>
        </p:nvSpPr>
        <p:spPr>
          <a:xfrm>
            <a:off x="609600" y="609600"/>
            <a:ext cx="7772400" cy="1320800"/>
          </a:xfrm>
        </p:spPr>
        <p:txBody>
          <a:bodyPr>
            <a:normAutofit fontScale="90000"/>
          </a:bodyPr>
          <a:lstStyle/>
          <a:p>
            <a:pPr algn="ctr"/>
            <a:r>
              <a:rPr lang="en-US" b="1" dirty="0">
                <a:solidFill>
                  <a:schemeClr val="tx1"/>
                </a:solidFill>
              </a:rPr>
              <a:t>Hepatitis B Chronic Case definition 2012</a:t>
            </a:r>
            <a:br>
              <a:rPr lang="en-US" dirty="0"/>
            </a:br>
            <a:endParaRPr lang="en-US" dirty="0"/>
          </a:p>
        </p:txBody>
      </p:sp>
      <p:sp>
        <p:nvSpPr>
          <p:cNvPr id="3" name="Content Placeholder 2">
            <a:extLst>
              <a:ext uri="{FF2B5EF4-FFF2-40B4-BE49-F238E27FC236}">
                <a16:creationId xmlns:a16="http://schemas.microsoft.com/office/drawing/2014/main" id="{59F056FA-555E-44F6-8023-C0FCFEC26FEF}"/>
              </a:ext>
            </a:extLst>
          </p:cNvPr>
          <p:cNvSpPr>
            <a:spLocks noGrp="1"/>
          </p:cNvSpPr>
          <p:nvPr>
            <p:ph sz="half" idx="1"/>
          </p:nvPr>
        </p:nvSpPr>
        <p:spPr>
          <a:xfrm>
            <a:off x="571500" y="1608433"/>
            <a:ext cx="3997862" cy="4968875"/>
          </a:xfrm>
        </p:spPr>
        <p:txBody>
          <a:bodyPr>
            <a:noAutofit/>
          </a:bodyPr>
          <a:lstStyle/>
          <a:p>
            <a:pPr>
              <a:buFont typeface="Wingdings" panose="05000000000000000000" pitchFamily="2" charset="2"/>
              <a:buChar char="v"/>
            </a:pPr>
            <a:r>
              <a:rPr lang="en-US" sz="1400" b="1" dirty="0"/>
              <a:t>Clinical Description </a:t>
            </a:r>
          </a:p>
          <a:p>
            <a:pPr lvl="1">
              <a:buFont typeface="Wingdings" panose="05000000000000000000" pitchFamily="2" charset="2"/>
              <a:buChar char="v"/>
            </a:pPr>
            <a:r>
              <a:rPr lang="en-US" sz="1400" dirty="0"/>
              <a:t>No symptoms are required. Persons with chronic hepatitis B virus (HBV) infection may have no evidence of liver disease or may have a spectrum of disease ranging from chronic hepatitis to cirrhosis or liver cancer. </a:t>
            </a:r>
          </a:p>
          <a:p>
            <a:pPr>
              <a:buFont typeface="Wingdings" panose="05000000000000000000" pitchFamily="2" charset="2"/>
              <a:buChar char="v"/>
            </a:pPr>
            <a:r>
              <a:rPr lang="en-US" sz="1400" b="1" dirty="0"/>
              <a:t>Laboratory Criteria for Diagnosis I</a:t>
            </a:r>
          </a:p>
          <a:p>
            <a:pPr lvl="1">
              <a:buFont typeface="Wingdings" panose="05000000000000000000" pitchFamily="2" charset="2"/>
              <a:buChar char="v"/>
            </a:pPr>
            <a:r>
              <a:rPr lang="en-US" sz="1400" dirty="0">
                <a:highlight>
                  <a:srgbClr val="FFFF00"/>
                </a:highlight>
              </a:rPr>
              <a:t>(-) IgM </a:t>
            </a:r>
            <a:r>
              <a:rPr lang="en-US" sz="1400" dirty="0"/>
              <a:t>anti-</a:t>
            </a:r>
            <a:r>
              <a:rPr lang="en-US" sz="1400" dirty="0" err="1"/>
              <a:t>HBc</a:t>
            </a:r>
            <a:r>
              <a:rPr lang="en-US" sz="1400" dirty="0"/>
              <a:t>  </a:t>
            </a:r>
            <a:r>
              <a:rPr lang="en-US" sz="1400" b="1" i="1" u="sng" dirty="0">
                <a:highlight>
                  <a:srgbClr val="FFFF00"/>
                </a:highlight>
              </a:rPr>
              <a:t>AND</a:t>
            </a:r>
            <a:r>
              <a:rPr lang="en-US" sz="1400" dirty="0"/>
              <a:t> a </a:t>
            </a:r>
            <a:r>
              <a:rPr lang="en-US" sz="1400" dirty="0">
                <a:highlight>
                  <a:srgbClr val="FFFF00"/>
                </a:highlight>
              </a:rPr>
              <a:t>positive</a:t>
            </a:r>
            <a:r>
              <a:rPr lang="en-US" sz="1400" dirty="0"/>
              <a:t> result on one of the following tests: </a:t>
            </a:r>
            <a:r>
              <a:rPr lang="en-US" sz="1400" dirty="0">
                <a:highlight>
                  <a:srgbClr val="FFFF00"/>
                </a:highlight>
              </a:rPr>
              <a:t>HBsAg, </a:t>
            </a:r>
            <a:r>
              <a:rPr lang="en-US" sz="1400" dirty="0" err="1">
                <a:highlight>
                  <a:srgbClr val="FFFF00"/>
                </a:highlight>
              </a:rPr>
              <a:t>HBeAg</a:t>
            </a:r>
            <a:r>
              <a:rPr lang="en-US" sz="1400" dirty="0">
                <a:highlight>
                  <a:srgbClr val="FFFF00"/>
                </a:highlight>
              </a:rPr>
              <a:t>, or NAT for HBV DNA </a:t>
            </a:r>
            <a:r>
              <a:rPr lang="en-US" sz="1400" dirty="0"/>
              <a:t>(including qualitative, </a:t>
            </a:r>
            <a:r>
              <a:rPr lang="en-US" sz="1600" dirty="0"/>
              <a:t>quantitative</a:t>
            </a:r>
            <a:r>
              <a:rPr lang="en-US" sz="1400" dirty="0"/>
              <a:t> and genotype testing), </a:t>
            </a:r>
          </a:p>
          <a:p>
            <a:pPr marL="342900" lvl="1" indent="0">
              <a:buNone/>
            </a:pPr>
            <a:r>
              <a:rPr lang="en-US" sz="1400" dirty="0"/>
              <a:t>OR </a:t>
            </a:r>
          </a:p>
          <a:p>
            <a:pPr lvl="1">
              <a:buFont typeface="Wingdings" panose="05000000000000000000" pitchFamily="2" charset="2"/>
              <a:buChar char="v"/>
            </a:pPr>
            <a:r>
              <a:rPr lang="en-US" sz="1400" dirty="0">
                <a:highlight>
                  <a:srgbClr val="FFFF00"/>
                </a:highlight>
              </a:rPr>
              <a:t>+ HBsAg </a:t>
            </a:r>
            <a:r>
              <a:rPr lang="en-US" sz="1400" b="1" i="1" u="sng" dirty="0"/>
              <a:t>OR</a:t>
            </a:r>
            <a:r>
              <a:rPr lang="en-US" sz="1400" dirty="0"/>
              <a:t> nucleic acid test for </a:t>
            </a:r>
            <a:r>
              <a:rPr lang="en-US" sz="1400" dirty="0">
                <a:highlight>
                  <a:srgbClr val="FFFF00"/>
                </a:highlight>
              </a:rPr>
              <a:t>+ HBV DNA </a:t>
            </a:r>
            <a:r>
              <a:rPr lang="en-US" sz="1400" dirty="0"/>
              <a:t>(including qualitative, quantitative and genotype testing) </a:t>
            </a:r>
            <a:r>
              <a:rPr lang="en-US" sz="1400" b="1" i="1" u="sng" dirty="0">
                <a:highlight>
                  <a:srgbClr val="FFFF00"/>
                </a:highlight>
              </a:rPr>
              <a:t>OR</a:t>
            </a:r>
            <a:r>
              <a:rPr lang="en-US" sz="1400" dirty="0">
                <a:highlight>
                  <a:srgbClr val="FFFF00"/>
                </a:highlight>
              </a:rPr>
              <a:t> + </a:t>
            </a:r>
            <a:r>
              <a:rPr lang="en-US" sz="1400" dirty="0" err="1">
                <a:highlight>
                  <a:srgbClr val="FFFF00"/>
                </a:highlight>
              </a:rPr>
              <a:t>HBeAg</a:t>
            </a:r>
            <a:r>
              <a:rPr lang="en-US" sz="1400" dirty="0">
                <a:highlight>
                  <a:srgbClr val="FFFF00"/>
                </a:highlight>
              </a:rPr>
              <a:t> two times at least 6 months apart </a:t>
            </a:r>
            <a:r>
              <a:rPr lang="en-US" sz="1400" dirty="0"/>
              <a:t>(Any combination of these tests performed 6 months apart is acceptable) </a:t>
            </a:r>
          </a:p>
        </p:txBody>
      </p:sp>
      <p:sp>
        <p:nvSpPr>
          <p:cNvPr id="4" name="Content Placeholder 3">
            <a:extLst>
              <a:ext uri="{FF2B5EF4-FFF2-40B4-BE49-F238E27FC236}">
                <a16:creationId xmlns:a16="http://schemas.microsoft.com/office/drawing/2014/main" id="{5A8CDD7A-A3F4-4D4F-B113-0508682F2846}"/>
              </a:ext>
            </a:extLst>
          </p:cNvPr>
          <p:cNvSpPr>
            <a:spLocks noGrp="1"/>
          </p:cNvSpPr>
          <p:nvPr>
            <p:ph sz="half" idx="2"/>
          </p:nvPr>
        </p:nvSpPr>
        <p:spPr>
          <a:xfrm>
            <a:off x="4810328" y="1608433"/>
            <a:ext cx="4105072" cy="5113042"/>
          </a:xfrm>
        </p:spPr>
        <p:txBody>
          <a:bodyPr>
            <a:noAutofit/>
          </a:bodyPr>
          <a:lstStyle/>
          <a:p>
            <a:pPr>
              <a:buFont typeface="Wingdings" panose="05000000000000000000" pitchFamily="2" charset="2"/>
              <a:buChar char="v"/>
            </a:pPr>
            <a:r>
              <a:rPr lang="en-US" sz="1400" b="1" dirty="0"/>
              <a:t>Case Classification </a:t>
            </a:r>
          </a:p>
          <a:p>
            <a:pPr lvl="1">
              <a:buFont typeface="Wingdings" panose="05000000000000000000" pitchFamily="2" charset="2"/>
              <a:buChar char="v"/>
            </a:pPr>
            <a:r>
              <a:rPr lang="en-US" sz="1400" b="1" dirty="0"/>
              <a:t>Probable</a:t>
            </a:r>
            <a:r>
              <a:rPr lang="en-US" sz="1400" dirty="0"/>
              <a:t> </a:t>
            </a:r>
          </a:p>
          <a:p>
            <a:pPr lvl="2">
              <a:buFont typeface="Wingdings" panose="05000000000000000000" pitchFamily="2" charset="2"/>
              <a:buChar char="v"/>
            </a:pPr>
            <a:r>
              <a:rPr lang="en-US" sz="1400" dirty="0"/>
              <a:t>A person with a </a:t>
            </a:r>
            <a:r>
              <a:rPr lang="en-US" sz="1400" dirty="0">
                <a:highlight>
                  <a:srgbClr val="FFFF00"/>
                </a:highlight>
              </a:rPr>
              <a:t>single + HBsAg </a:t>
            </a:r>
            <a:r>
              <a:rPr lang="en-US" sz="1400" b="1" i="1" u="sng" dirty="0">
                <a:highlight>
                  <a:srgbClr val="FFFF00"/>
                </a:highlight>
              </a:rPr>
              <a:t>OR</a:t>
            </a:r>
            <a:r>
              <a:rPr lang="en-US" sz="1400" dirty="0">
                <a:highlight>
                  <a:srgbClr val="FFFF00"/>
                </a:highlight>
              </a:rPr>
              <a:t> + HBV DNA</a:t>
            </a:r>
            <a:r>
              <a:rPr lang="en-US" sz="1400" dirty="0"/>
              <a:t> (including qualitative, quantitative and genotype testing) </a:t>
            </a:r>
            <a:r>
              <a:rPr lang="en-US" sz="1400" b="1" i="1" u="sng" dirty="0">
                <a:highlight>
                  <a:srgbClr val="FFFF00"/>
                </a:highlight>
              </a:rPr>
              <a:t>OR</a:t>
            </a:r>
            <a:r>
              <a:rPr lang="en-US" sz="1400" dirty="0">
                <a:highlight>
                  <a:srgbClr val="FFFF00"/>
                </a:highlight>
              </a:rPr>
              <a:t> + </a:t>
            </a:r>
            <a:r>
              <a:rPr lang="en-US" sz="1400" dirty="0" err="1">
                <a:highlight>
                  <a:srgbClr val="FFFF00"/>
                </a:highlight>
              </a:rPr>
              <a:t>HBeAg</a:t>
            </a:r>
            <a:r>
              <a:rPr lang="en-US" sz="1400" dirty="0">
                <a:highlight>
                  <a:srgbClr val="FFFF00"/>
                </a:highlight>
              </a:rPr>
              <a:t> </a:t>
            </a:r>
            <a:r>
              <a:rPr lang="en-US" sz="1400" dirty="0"/>
              <a:t>lab result and does not meet the case definition for acute hepatitis B. </a:t>
            </a:r>
          </a:p>
          <a:p>
            <a:pPr lvl="1">
              <a:buFont typeface="Wingdings" panose="05000000000000000000" pitchFamily="2" charset="2"/>
              <a:buChar char="v"/>
            </a:pPr>
            <a:r>
              <a:rPr lang="en-US" sz="1400" b="1" dirty="0"/>
              <a:t>Confirmed </a:t>
            </a:r>
          </a:p>
          <a:p>
            <a:pPr lvl="2">
              <a:buFont typeface="Wingdings" panose="05000000000000000000" pitchFamily="2" charset="2"/>
              <a:buChar char="v"/>
            </a:pPr>
            <a:r>
              <a:rPr lang="en-US" sz="1400" dirty="0"/>
              <a:t>A person who meets either of the above laboratory criteria for diagnosis. </a:t>
            </a:r>
          </a:p>
        </p:txBody>
      </p:sp>
      <p:sp>
        <p:nvSpPr>
          <p:cNvPr id="5" name="Slide Number Placeholder 4">
            <a:extLst>
              <a:ext uri="{FF2B5EF4-FFF2-40B4-BE49-F238E27FC236}">
                <a16:creationId xmlns:a16="http://schemas.microsoft.com/office/drawing/2014/main" id="{0B2717ED-2BD2-446A-B5B2-88870C3BDCBB}"/>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4109075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4"/>
          <p:cNvSpPr/>
          <p:nvPr/>
        </p:nvSpPr>
        <p:spPr>
          <a:xfrm>
            <a:off x="0" y="857250"/>
            <a:ext cx="9144000" cy="5143500"/>
          </a:xfrm>
          <a:prstGeom prst="rect">
            <a:avLst/>
          </a:prstGeom>
          <a:solidFill>
            <a:srgbClr val="4E3730"/>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93" name="Google Shape;193;p24"/>
          <p:cNvSpPr/>
          <p:nvPr/>
        </p:nvSpPr>
        <p:spPr>
          <a:xfrm>
            <a:off x="357759" y="1217295"/>
            <a:ext cx="8428482" cy="4423410"/>
          </a:xfrm>
          <a:prstGeom prst="rect">
            <a:avLst/>
          </a:prstGeom>
          <a:solidFill>
            <a:srgbClr val="FFFFFF"/>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pic>
        <p:nvPicPr>
          <p:cNvPr id="194" name="Google Shape;194;p24"/>
          <p:cNvPicPr preferRelativeResize="0"/>
          <p:nvPr/>
        </p:nvPicPr>
        <p:blipFill rotWithShape="1">
          <a:blip r:embed="rId3">
            <a:alphaModFix/>
          </a:blip>
          <a:srcRect l="5769" t="26241" r="5769" b="19071"/>
          <a:stretch/>
        </p:blipFill>
        <p:spPr>
          <a:xfrm>
            <a:off x="482600" y="1406519"/>
            <a:ext cx="8178800" cy="40449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47FB7CDA-DFCA-4411-95E3-BD0692D480AF}"/>
              </a:ext>
            </a:extLst>
          </p:cNvPr>
          <p:cNvSpPr txBox="1">
            <a:spLocks/>
          </p:cNvSpPr>
          <p:nvPr/>
        </p:nvSpPr>
        <p:spPr>
          <a:xfrm>
            <a:off x="-111801" y="674491"/>
            <a:ext cx="9463536" cy="101951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Hepatitis B Perinatal Case definition 2017</a:t>
            </a:r>
          </a:p>
        </p:txBody>
      </p:sp>
      <p:sp>
        <p:nvSpPr>
          <p:cNvPr id="12" name="Content Placeholder 2">
            <a:extLst>
              <a:ext uri="{FF2B5EF4-FFF2-40B4-BE49-F238E27FC236}">
                <a16:creationId xmlns:a16="http://schemas.microsoft.com/office/drawing/2014/main" id="{9EC8C10B-C243-4081-8AF6-CD329F0CE206}"/>
              </a:ext>
            </a:extLst>
          </p:cNvPr>
          <p:cNvSpPr txBox="1">
            <a:spLocks/>
          </p:cNvSpPr>
          <p:nvPr/>
        </p:nvSpPr>
        <p:spPr>
          <a:xfrm>
            <a:off x="112877" y="1763061"/>
            <a:ext cx="4576435" cy="410071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sz="1600" b="1" dirty="0"/>
              <a:t>Clinical Criteria</a:t>
            </a:r>
          </a:p>
          <a:p>
            <a:pPr lvl="1">
              <a:buFont typeface="Wingdings" panose="05000000000000000000" pitchFamily="2" charset="2"/>
              <a:buChar char="v"/>
            </a:pPr>
            <a:r>
              <a:rPr lang="en-US" sz="1600" dirty="0">
                <a:highlight>
                  <a:srgbClr val="FFFF00"/>
                </a:highlight>
              </a:rPr>
              <a:t>Perinatal HBV infection in a child ≤ 24 months</a:t>
            </a:r>
            <a:r>
              <a:rPr lang="en-US" sz="1600" dirty="0"/>
              <a:t> of age may range from asymptomatic to fulminant hepatitis.</a:t>
            </a:r>
          </a:p>
          <a:p>
            <a:pPr>
              <a:buFont typeface="Wingdings" panose="05000000000000000000" pitchFamily="2" charset="2"/>
              <a:buChar char="v"/>
            </a:pPr>
            <a:r>
              <a:rPr lang="en-US" sz="1600" b="1" dirty="0"/>
              <a:t>Laboratory Criteria for Diagnosis</a:t>
            </a:r>
          </a:p>
          <a:p>
            <a:pPr lvl="1">
              <a:buFont typeface="Wingdings" panose="05000000000000000000" pitchFamily="2" charset="2"/>
              <a:buChar char="v"/>
            </a:pPr>
            <a:r>
              <a:rPr lang="en-US" sz="1600" dirty="0">
                <a:highlight>
                  <a:srgbClr val="FFFF00"/>
                </a:highlight>
              </a:rPr>
              <a:t>+ HBsAg test (only if at least 4 weeks after last dose of Hep B vaccine)</a:t>
            </a:r>
          </a:p>
          <a:p>
            <a:pPr lvl="1">
              <a:buFont typeface="Wingdings" panose="05000000000000000000" pitchFamily="2" charset="2"/>
              <a:buChar char="v"/>
            </a:pPr>
            <a:r>
              <a:rPr lang="en-US" sz="1600" dirty="0">
                <a:highlight>
                  <a:srgbClr val="FFFF00"/>
                </a:highlight>
              </a:rPr>
              <a:t>+ </a:t>
            </a:r>
            <a:r>
              <a:rPr lang="en-US" sz="1600" dirty="0" err="1">
                <a:highlight>
                  <a:srgbClr val="FFFF00"/>
                </a:highlight>
              </a:rPr>
              <a:t>HBeAg</a:t>
            </a:r>
            <a:r>
              <a:rPr lang="en-US" sz="1600" dirty="0">
                <a:highlight>
                  <a:srgbClr val="FFFF00"/>
                </a:highlight>
              </a:rPr>
              <a:t> test</a:t>
            </a:r>
          </a:p>
          <a:p>
            <a:pPr lvl="1">
              <a:buFont typeface="Wingdings" panose="05000000000000000000" pitchFamily="2" charset="2"/>
              <a:buChar char="v"/>
            </a:pPr>
            <a:r>
              <a:rPr lang="en-US" sz="1600" dirty="0">
                <a:highlight>
                  <a:srgbClr val="FFFF00"/>
                </a:highlight>
              </a:rPr>
              <a:t>detectable HBV DNA</a:t>
            </a:r>
          </a:p>
          <a:p>
            <a:pPr>
              <a:buFont typeface="Wingdings" panose="05000000000000000000" pitchFamily="2" charset="2"/>
              <a:buChar char="v"/>
            </a:pPr>
            <a:r>
              <a:rPr lang="en-US" sz="1600" b="1" dirty="0"/>
              <a:t>Epidemiologic Linkage</a:t>
            </a:r>
          </a:p>
          <a:p>
            <a:pPr lvl="1">
              <a:buFont typeface="Wingdings" panose="05000000000000000000" pitchFamily="2" charset="2"/>
              <a:buChar char="v"/>
            </a:pPr>
            <a:r>
              <a:rPr lang="en-US" sz="1600" dirty="0"/>
              <a:t>Born to a HBV-infected mother.</a:t>
            </a:r>
          </a:p>
          <a:p>
            <a:endParaRPr lang="en-US" sz="1600" dirty="0"/>
          </a:p>
        </p:txBody>
      </p:sp>
      <p:sp>
        <p:nvSpPr>
          <p:cNvPr id="14" name="Content Placeholder 4">
            <a:extLst>
              <a:ext uri="{FF2B5EF4-FFF2-40B4-BE49-F238E27FC236}">
                <a16:creationId xmlns:a16="http://schemas.microsoft.com/office/drawing/2014/main" id="{40C34B02-DE8A-47B2-B672-C5A11D34346C}"/>
              </a:ext>
            </a:extLst>
          </p:cNvPr>
          <p:cNvSpPr txBox="1">
            <a:spLocks/>
          </p:cNvSpPr>
          <p:nvPr/>
        </p:nvSpPr>
        <p:spPr>
          <a:xfrm>
            <a:off x="4644030" y="1585475"/>
            <a:ext cx="3814434" cy="410071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sz="1600" b="1" dirty="0"/>
              <a:t>Case Classification</a:t>
            </a:r>
          </a:p>
          <a:p>
            <a:pPr lvl="1">
              <a:buFont typeface="Wingdings" panose="05000000000000000000" pitchFamily="2" charset="2"/>
              <a:buChar char="v"/>
            </a:pPr>
            <a:r>
              <a:rPr lang="en-US" sz="1600" b="1" dirty="0"/>
              <a:t>Probable</a:t>
            </a:r>
          </a:p>
          <a:p>
            <a:pPr lvl="2">
              <a:buFont typeface="Wingdings" panose="05000000000000000000" pitchFamily="2" charset="2"/>
              <a:buChar char="v"/>
            </a:pPr>
            <a:r>
              <a:rPr lang="en-US" sz="1600" dirty="0"/>
              <a:t>Child born in the US and </a:t>
            </a:r>
            <a:r>
              <a:rPr lang="en-US" sz="1600" dirty="0">
                <a:highlight>
                  <a:srgbClr val="FFFF00"/>
                </a:highlight>
              </a:rPr>
              <a:t>+ HBsAg at ≥ 1 month of age and ≤ 24 months </a:t>
            </a:r>
            <a:r>
              <a:rPr lang="en-US" sz="1600" dirty="0"/>
              <a:t>of age </a:t>
            </a:r>
            <a:r>
              <a:rPr lang="en-US" sz="1600" b="1" i="1" u="sng" dirty="0"/>
              <a:t>OR</a:t>
            </a:r>
            <a:r>
              <a:rPr lang="en-US" sz="1600" dirty="0"/>
              <a:t> </a:t>
            </a:r>
            <a:r>
              <a:rPr lang="en-US" sz="1600" dirty="0">
                <a:highlight>
                  <a:srgbClr val="FFFF00"/>
                </a:highlight>
              </a:rPr>
              <a:t>+ </a:t>
            </a:r>
            <a:r>
              <a:rPr lang="en-US" sz="1600" dirty="0" err="1">
                <a:highlight>
                  <a:srgbClr val="FFFF00"/>
                </a:highlight>
              </a:rPr>
              <a:t>HBeAg</a:t>
            </a:r>
            <a:r>
              <a:rPr lang="en-US" sz="1600" dirty="0">
                <a:highlight>
                  <a:srgbClr val="FFFF00"/>
                </a:highlight>
              </a:rPr>
              <a:t> or HBV DNA ≥9 months of age and ≤ 24 months of age</a:t>
            </a:r>
            <a:r>
              <a:rPr lang="en-US" sz="1600" dirty="0"/>
              <a:t>, but </a:t>
            </a:r>
            <a:r>
              <a:rPr lang="en-US" sz="1600" dirty="0">
                <a:highlight>
                  <a:srgbClr val="FFFF00"/>
                </a:highlight>
              </a:rPr>
              <a:t>whose mother’s hepatitis B status </a:t>
            </a:r>
            <a:r>
              <a:rPr lang="en-US" sz="1600" dirty="0"/>
              <a:t>is unknown (i.e. epidemiologic linkage not present).</a:t>
            </a:r>
          </a:p>
          <a:p>
            <a:pPr lvl="1">
              <a:buFont typeface="Wingdings" panose="05000000000000000000" pitchFamily="2" charset="2"/>
              <a:buChar char="v"/>
            </a:pPr>
            <a:r>
              <a:rPr lang="en-US" sz="1600" b="1" dirty="0"/>
              <a:t>Confirmed</a:t>
            </a:r>
          </a:p>
          <a:p>
            <a:pPr lvl="2">
              <a:buFont typeface="Wingdings" panose="05000000000000000000" pitchFamily="2" charset="2"/>
              <a:buChar char="v"/>
            </a:pPr>
            <a:r>
              <a:rPr lang="en-US" sz="1600" dirty="0"/>
              <a:t>Child born in the US to a </a:t>
            </a:r>
            <a:r>
              <a:rPr lang="en-US" sz="1600" dirty="0">
                <a:highlight>
                  <a:srgbClr val="FFFF00"/>
                </a:highlight>
              </a:rPr>
              <a:t>HBV-infected mother</a:t>
            </a:r>
            <a:r>
              <a:rPr lang="en-US" sz="1600" dirty="0"/>
              <a:t> and </a:t>
            </a:r>
            <a:r>
              <a:rPr lang="en-US" sz="1600" dirty="0">
                <a:highlight>
                  <a:srgbClr val="FFFF00"/>
                </a:highlight>
              </a:rPr>
              <a:t>+ HBsAg at ≥ 1 month of age and ≤ 24 months</a:t>
            </a:r>
            <a:r>
              <a:rPr lang="en-US" sz="1600" dirty="0"/>
              <a:t> of age </a:t>
            </a:r>
            <a:r>
              <a:rPr lang="en-US" sz="1600" b="1" i="1" u="sng" dirty="0"/>
              <a:t>OR</a:t>
            </a:r>
            <a:r>
              <a:rPr lang="en-US" sz="1600" dirty="0"/>
              <a:t> </a:t>
            </a:r>
            <a:r>
              <a:rPr lang="en-US" sz="1600" dirty="0">
                <a:highlight>
                  <a:srgbClr val="FFFF00"/>
                </a:highlight>
              </a:rPr>
              <a:t>+ </a:t>
            </a:r>
            <a:r>
              <a:rPr lang="en-US" sz="1600" dirty="0" err="1">
                <a:highlight>
                  <a:srgbClr val="FFFF00"/>
                </a:highlight>
              </a:rPr>
              <a:t>HBeAg</a:t>
            </a:r>
            <a:r>
              <a:rPr lang="en-US" sz="1600" dirty="0">
                <a:highlight>
                  <a:srgbClr val="FFFF00"/>
                </a:highlight>
              </a:rPr>
              <a:t> or HBV DNA ≥9 months of age and ≤ 24 months </a:t>
            </a:r>
            <a:r>
              <a:rPr lang="en-US" sz="1600" dirty="0"/>
              <a:t>of age.</a:t>
            </a:r>
          </a:p>
        </p:txBody>
      </p:sp>
      <p:sp>
        <p:nvSpPr>
          <p:cNvPr id="15" name="Right Arrow 5">
            <a:extLst>
              <a:ext uri="{FF2B5EF4-FFF2-40B4-BE49-F238E27FC236}">
                <a16:creationId xmlns:a16="http://schemas.microsoft.com/office/drawing/2014/main" id="{F0C10D28-A677-4294-BD3A-38AEDEE2B547}"/>
              </a:ext>
            </a:extLst>
          </p:cNvPr>
          <p:cNvSpPr/>
          <p:nvPr/>
        </p:nvSpPr>
        <p:spPr>
          <a:xfrm>
            <a:off x="414175" y="5221569"/>
            <a:ext cx="5104947" cy="888651"/>
          </a:xfrm>
          <a:prstGeom prst="rightArrow">
            <a:avLst/>
          </a:prstGeom>
          <a:solidFill>
            <a:schemeClr val="tx1"/>
          </a:solidFill>
          <a:ln>
            <a:solidFill>
              <a:schemeClr val="tx1"/>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16" name="Group 15">
            <a:extLst>
              <a:ext uri="{FF2B5EF4-FFF2-40B4-BE49-F238E27FC236}">
                <a16:creationId xmlns:a16="http://schemas.microsoft.com/office/drawing/2014/main" id="{B7B0C790-F6F5-4965-A21E-2125812133FF}"/>
              </a:ext>
            </a:extLst>
          </p:cNvPr>
          <p:cNvGrpSpPr/>
          <p:nvPr/>
        </p:nvGrpSpPr>
        <p:grpSpPr>
          <a:xfrm>
            <a:off x="95117" y="5577654"/>
            <a:ext cx="5743066" cy="355460"/>
            <a:chOff x="133349" y="276999"/>
            <a:chExt cx="5829300" cy="369332"/>
          </a:xfrm>
        </p:grpSpPr>
        <p:sp>
          <p:nvSpPr>
            <p:cNvPr id="17" name="Rounded Rectangle 7">
              <a:extLst>
                <a:ext uri="{FF2B5EF4-FFF2-40B4-BE49-F238E27FC236}">
                  <a16:creationId xmlns:a16="http://schemas.microsoft.com/office/drawing/2014/main" id="{AFEF456A-A449-4678-8027-75ED790CAE17}"/>
                </a:ext>
              </a:extLst>
            </p:cNvPr>
            <p:cNvSpPr/>
            <p:nvPr/>
          </p:nvSpPr>
          <p:spPr>
            <a:xfrm>
              <a:off x="133349" y="276999"/>
              <a:ext cx="5829300" cy="3693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ounded Rectangle 4">
              <a:extLst>
                <a:ext uri="{FF2B5EF4-FFF2-40B4-BE49-F238E27FC236}">
                  <a16:creationId xmlns:a16="http://schemas.microsoft.com/office/drawing/2014/main" id="{C0DC3449-9AD4-49E2-A1CA-50599D0840CB}"/>
                </a:ext>
              </a:extLst>
            </p:cNvPr>
            <p:cNvSpPr/>
            <p:nvPr/>
          </p:nvSpPr>
          <p:spPr>
            <a:xfrm>
              <a:off x="151378" y="295028"/>
              <a:ext cx="5793242" cy="3332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600" dirty="0">
                  <a:highlight>
                    <a:srgbClr val="800080"/>
                  </a:highlight>
                  <a:hlinkClick r:id="rId3"/>
                </a:rPr>
                <a:t>http://epi.publichealth.nc.gov/cd/lhds/manuals/cd/conference/docs/PerinatalHepBWebinar_Sep17.pdf</a:t>
              </a:r>
              <a:endParaRPr lang="en-US" sz="1600" kern="1200" dirty="0">
                <a:highlight>
                  <a:srgbClr val="800080"/>
                </a:highlight>
              </a:endParaRPr>
            </a:p>
          </p:txBody>
        </p:sp>
      </p:grpSp>
      <p:sp>
        <p:nvSpPr>
          <p:cNvPr id="2" name="Slide Number Placeholder 1">
            <a:extLst>
              <a:ext uri="{FF2B5EF4-FFF2-40B4-BE49-F238E27FC236}">
                <a16:creationId xmlns:a16="http://schemas.microsoft.com/office/drawing/2014/main" id="{4EB5BC56-237C-4684-8E0C-413AF8BE8FAE}"/>
              </a:ext>
            </a:extLst>
          </p:cNvPr>
          <p:cNvSpPr>
            <a:spLocks noGrp="1"/>
          </p:cNvSpPr>
          <p:nvPr>
            <p:ph type="sldNum" sz="quarter" idx="12"/>
          </p:nvPr>
        </p:nvSpPr>
        <p:spPr/>
        <p:txBody>
          <a:bodyPr/>
          <a:lstStyle/>
          <a:p>
            <a:fld id="{E4AC23F1-1AA3-4B85-8C7C-7A597536F04F}" type="slidenum">
              <a:rPr lang="en-US" smtClean="0"/>
              <a:t>8</a:t>
            </a:fld>
            <a:endParaRPr lang="en-US" dirty="0"/>
          </a:p>
        </p:txBody>
      </p:sp>
    </p:spTree>
    <p:extLst>
      <p:ext uri="{BB962C8B-B14F-4D97-AF65-F5344CB8AC3E}">
        <p14:creationId xmlns:p14="http://schemas.microsoft.com/office/powerpoint/2010/main" val="74444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
        <p:cNvGrpSpPr/>
        <p:nvPr/>
      </p:nvGrpSpPr>
      <p:grpSpPr>
        <a:xfrm>
          <a:off x="0" y="0"/>
          <a:ext cx="0" cy="0"/>
          <a:chOff x="0" y="0"/>
          <a:chExt cx="0" cy="0"/>
        </a:xfrm>
      </p:grpSpPr>
      <p:sp>
        <p:nvSpPr>
          <p:cNvPr id="207" name="Google Shape;207;p26"/>
          <p:cNvSpPr txBox="1"/>
          <p:nvPr/>
        </p:nvSpPr>
        <p:spPr>
          <a:xfrm>
            <a:off x="1657350" y="2621353"/>
            <a:ext cx="1731278" cy="2955917"/>
          </a:xfrm>
          <a:prstGeom prst="rect">
            <a:avLst/>
          </a:prstGeom>
          <a:noFill/>
          <a:ln>
            <a:noFill/>
          </a:ln>
        </p:spPr>
        <p:txBody>
          <a:bodyPr spcFirstLastPara="1" wrap="square" lIns="68569" tIns="34275" rIns="68569" bIns="34275" anchor="t" anchorCtr="0">
            <a:noAutofit/>
          </a:bodyPr>
          <a:lstStyle/>
          <a:p>
            <a:pPr marL="257175" indent="-257175" algn="ctr" defTabSz="685800">
              <a:lnSpc>
                <a:spcPct val="80000"/>
              </a:lnSpc>
              <a:buClr>
                <a:srgbClr val="696464"/>
              </a:buClr>
              <a:buSzPts val="1700"/>
            </a:pPr>
            <a:endParaRPr sz="1275" kern="0">
              <a:solidFill>
                <a:srgbClr val="FF00FF"/>
              </a:solidFill>
              <a:latin typeface="Calibri"/>
              <a:ea typeface="Calibri"/>
              <a:cs typeface="Calibri"/>
              <a:sym typeface="Calibri"/>
            </a:endParaRPr>
          </a:p>
          <a:p>
            <a:pPr marL="257175" indent="-257175" algn="ctr" defTabSz="685800">
              <a:lnSpc>
                <a:spcPct val="80000"/>
              </a:lnSpc>
              <a:spcBef>
                <a:spcPts val="810"/>
              </a:spcBef>
              <a:buClr>
                <a:srgbClr val="696464"/>
              </a:buClr>
              <a:buSzPts val="2400"/>
            </a:pPr>
            <a:r>
              <a:rPr lang="en-US" kern="0">
                <a:solidFill>
                  <a:srgbClr val="FF0000"/>
                </a:solidFill>
                <a:latin typeface="Arial Black"/>
                <a:ea typeface="Arial Black"/>
                <a:cs typeface="Arial Black"/>
                <a:sym typeface="Arial Black"/>
              </a:rPr>
              <a:t>HBsAg</a:t>
            </a:r>
            <a:endParaRPr sz="1050" kern="0">
              <a:solidFill>
                <a:srgbClr val="000000"/>
              </a:solidFill>
              <a:latin typeface="Arial"/>
              <a:cs typeface="Arial"/>
              <a:sym typeface="Arial"/>
            </a:endParaRPr>
          </a:p>
          <a:p>
            <a:pPr marL="257175" indent="-257175" algn="ctr" defTabSz="685800">
              <a:lnSpc>
                <a:spcPct val="80000"/>
              </a:lnSpc>
              <a:spcBef>
                <a:spcPts val="630"/>
              </a:spcBef>
              <a:buClr>
                <a:srgbClr val="696464"/>
              </a:buClr>
              <a:buSzPts val="1200"/>
            </a:pPr>
            <a:r>
              <a:rPr lang="en-US" sz="900" kern="0">
                <a:solidFill>
                  <a:srgbClr val="000000"/>
                </a:solidFill>
                <a:latin typeface="Arial Black"/>
                <a:ea typeface="Arial Black"/>
                <a:cs typeface="Arial Black"/>
                <a:sym typeface="Arial Black"/>
              </a:rPr>
              <a:t>(Tested)</a:t>
            </a:r>
            <a:endParaRPr sz="1050" kern="0">
              <a:solidFill>
                <a:srgbClr val="000000"/>
              </a:solidFill>
              <a:latin typeface="Arial"/>
              <a:cs typeface="Arial"/>
              <a:sym typeface="Arial"/>
            </a:endParaRPr>
          </a:p>
          <a:p>
            <a:pPr marL="257175" indent="-257175" algn="ctr" defTabSz="685800">
              <a:lnSpc>
                <a:spcPct val="80000"/>
              </a:lnSpc>
              <a:spcBef>
                <a:spcPts val="630"/>
              </a:spcBef>
              <a:buClr>
                <a:srgbClr val="696464"/>
              </a:buClr>
              <a:buSzPts val="1200"/>
            </a:pPr>
            <a:endParaRPr sz="900" kern="0">
              <a:solidFill>
                <a:srgbClr val="96A9A9"/>
              </a:solidFill>
              <a:latin typeface="Arial Black"/>
              <a:ea typeface="Arial Black"/>
              <a:cs typeface="Arial Black"/>
              <a:sym typeface="Arial Black"/>
            </a:endParaRPr>
          </a:p>
          <a:p>
            <a:pPr marL="257175" indent="-257175" algn="ctr" defTabSz="685800">
              <a:lnSpc>
                <a:spcPct val="80000"/>
              </a:lnSpc>
              <a:spcBef>
                <a:spcPts val="810"/>
              </a:spcBef>
              <a:buClr>
                <a:srgbClr val="696464"/>
              </a:buClr>
              <a:buSzPts val="2400"/>
            </a:pPr>
            <a:r>
              <a:rPr lang="en-US" kern="0">
                <a:solidFill>
                  <a:srgbClr val="00B050"/>
                </a:solidFill>
                <a:latin typeface="Arial Black"/>
                <a:ea typeface="Arial Black"/>
                <a:cs typeface="Arial Black"/>
                <a:sym typeface="Arial Black"/>
              </a:rPr>
              <a:t>HBcAg</a:t>
            </a:r>
            <a:endParaRPr kern="0">
              <a:solidFill>
                <a:srgbClr val="00B050"/>
              </a:solidFill>
              <a:latin typeface="Arial Black"/>
              <a:ea typeface="Arial Black"/>
              <a:cs typeface="Arial Black"/>
              <a:sym typeface="Arial Black"/>
            </a:endParaRPr>
          </a:p>
          <a:p>
            <a:pPr marL="257175" indent="-257175" algn="ctr" defTabSz="685800">
              <a:lnSpc>
                <a:spcPct val="80000"/>
              </a:lnSpc>
              <a:spcBef>
                <a:spcPts val="630"/>
              </a:spcBef>
              <a:buClr>
                <a:srgbClr val="696464"/>
              </a:buClr>
              <a:buSzPts val="1200"/>
            </a:pPr>
            <a:r>
              <a:rPr lang="en-US" sz="900" kern="0">
                <a:solidFill>
                  <a:srgbClr val="000000"/>
                </a:solidFill>
                <a:latin typeface="Arial Black"/>
                <a:ea typeface="Arial Black"/>
                <a:cs typeface="Arial Black"/>
                <a:sym typeface="Arial Black"/>
              </a:rPr>
              <a:t>(Not Tested)</a:t>
            </a:r>
            <a:endParaRPr sz="1050" kern="0">
              <a:solidFill>
                <a:srgbClr val="000000"/>
              </a:solidFill>
              <a:latin typeface="Arial"/>
              <a:cs typeface="Arial"/>
              <a:sym typeface="Arial"/>
            </a:endParaRPr>
          </a:p>
          <a:p>
            <a:pPr marL="257175" indent="-257175" algn="ctr" defTabSz="685800">
              <a:lnSpc>
                <a:spcPct val="80000"/>
              </a:lnSpc>
              <a:spcBef>
                <a:spcPts val="810"/>
              </a:spcBef>
              <a:buClr>
                <a:srgbClr val="696464"/>
              </a:buClr>
              <a:buSzPts val="2400"/>
            </a:pPr>
            <a:endParaRPr kern="0">
              <a:solidFill>
                <a:srgbClr val="66FFFF"/>
              </a:solidFill>
              <a:latin typeface="Arial Black"/>
              <a:ea typeface="Arial Black"/>
              <a:cs typeface="Arial Black"/>
              <a:sym typeface="Arial Black"/>
            </a:endParaRPr>
          </a:p>
          <a:p>
            <a:pPr marL="257175" indent="-257175" algn="ctr" defTabSz="685800">
              <a:lnSpc>
                <a:spcPct val="80000"/>
              </a:lnSpc>
              <a:spcBef>
                <a:spcPts val="810"/>
              </a:spcBef>
              <a:buClr>
                <a:srgbClr val="696464"/>
              </a:buClr>
              <a:buSzPts val="2400"/>
            </a:pPr>
            <a:endParaRPr kern="0">
              <a:solidFill>
                <a:srgbClr val="66FFFF"/>
              </a:solidFill>
              <a:latin typeface="Arial Black"/>
              <a:ea typeface="Arial Black"/>
              <a:cs typeface="Arial Black"/>
              <a:sym typeface="Arial Black"/>
            </a:endParaRPr>
          </a:p>
          <a:p>
            <a:pPr marL="257175" indent="-257175" algn="ctr" defTabSz="685800">
              <a:lnSpc>
                <a:spcPct val="150000"/>
              </a:lnSpc>
              <a:spcBef>
                <a:spcPts val="810"/>
              </a:spcBef>
              <a:buClr>
                <a:srgbClr val="696464"/>
              </a:buClr>
              <a:buSzPts val="2400"/>
            </a:pPr>
            <a:endParaRPr kern="0">
              <a:solidFill>
                <a:srgbClr val="66FFFF"/>
              </a:solidFill>
              <a:latin typeface="Arial Black"/>
              <a:ea typeface="Arial Black"/>
              <a:cs typeface="Arial Black"/>
              <a:sym typeface="Arial Black"/>
            </a:endParaRPr>
          </a:p>
          <a:p>
            <a:pPr marL="257175" indent="-257175" algn="ctr" defTabSz="685800">
              <a:lnSpc>
                <a:spcPct val="80000"/>
              </a:lnSpc>
              <a:spcBef>
                <a:spcPts val="810"/>
              </a:spcBef>
              <a:buClr>
                <a:srgbClr val="696464"/>
              </a:buClr>
              <a:buSzPts val="2400"/>
            </a:pPr>
            <a:r>
              <a:rPr lang="en-US" kern="0">
                <a:solidFill>
                  <a:srgbClr val="CC9900"/>
                </a:solidFill>
                <a:latin typeface="Arial Black"/>
                <a:ea typeface="Arial Black"/>
                <a:cs typeface="Arial Black"/>
                <a:sym typeface="Arial Black"/>
              </a:rPr>
              <a:t> </a:t>
            </a:r>
            <a:r>
              <a:rPr lang="en-US" kern="0">
                <a:solidFill>
                  <a:srgbClr val="A5A5A5"/>
                </a:solidFill>
                <a:latin typeface="Arial Black"/>
                <a:ea typeface="Arial Black"/>
                <a:cs typeface="Arial Black"/>
                <a:sym typeface="Arial Black"/>
              </a:rPr>
              <a:t>HBeAg</a:t>
            </a:r>
            <a:endParaRPr kern="0">
              <a:solidFill>
                <a:srgbClr val="A5A5A5"/>
              </a:solidFill>
              <a:latin typeface="Arial Black"/>
              <a:ea typeface="Arial Black"/>
              <a:cs typeface="Arial Black"/>
              <a:sym typeface="Arial Black"/>
            </a:endParaRPr>
          </a:p>
          <a:p>
            <a:pPr algn="ctr" defTabSz="685800">
              <a:lnSpc>
                <a:spcPct val="80000"/>
              </a:lnSpc>
              <a:spcBef>
                <a:spcPts val="450"/>
              </a:spcBef>
              <a:buClr>
                <a:srgbClr val="000000"/>
              </a:buClr>
              <a:buSzPts val="1200"/>
            </a:pPr>
            <a:r>
              <a:rPr lang="en-US" sz="900" kern="0">
                <a:solidFill>
                  <a:srgbClr val="000000"/>
                </a:solidFill>
                <a:latin typeface="Arial Black"/>
                <a:ea typeface="Arial Black"/>
                <a:cs typeface="Arial Black"/>
                <a:sym typeface="Arial Black"/>
              </a:rPr>
              <a:t>(Tested)</a:t>
            </a:r>
            <a:endParaRPr sz="1050" kern="0">
              <a:solidFill>
                <a:srgbClr val="000000"/>
              </a:solidFill>
              <a:latin typeface="Arial"/>
              <a:cs typeface="Arial"/>
              <a:sym typeface="Arial"/>
            </a:endParaRPr>
          </a:p>
          <a:p>
            <a:pPr marL="257175" indent="-257175" algn="ctr" defTabSz="685800">
              <a:lnSpc>
                <a:spcPct val="80000"/>
              </a:lnSpc>
              <a:spcBef>
                <a:spcPts val="360"/>
              </a:spcBef>
              <a:buClr>
                <a:srgbClr val="696464"/>
              </a:buClr>
              <a:buSzPts val="2400"/>
            </a:pPr>
            <a:endParaRPr kern="0">
              <a:solidFill>
                <a:srgbClr val="A5A5A5"/>
              </a:solidFill>
              <a:latin typeface="Arial Black"/>
              <a:ea typeface="Arial Black"/>
              <a:cs typeface="Arial Black"/>
              <a:sym typeface="Arial Black"/>
            </a:endParaRPr>
          </a:p>
          <a:p>
            <a:pPr marL="257175" indent="-257175" algn="ctr" defTabSz="685800">
              <a:lnSpc>
                <a:spcPct val="80000"/>
              </a:lnSpc>
              <a:spcBef>
                <a:spcPts val="810"/>
              </a:spcBef>
              <a:buClr>
                <a:srgbClr val="696464"/>
              </a:buClr>
              <a:buSzPts val="2400"/>
            </a:pPr>
            <a:endParaRPr kern="0">
              <a:solidFill>
                <a:srgbClr val="A5A5A5"/>
              </a:solidFill>
              <a:latin typeface="Arial Black"/>
              <a:ea typeface="Arial Black"/>
              <a:cs typeface="Arial Black"/>
              <a:sym typeface="Arial Black"/>
            </a:endParaRPr>
          </a:p>
          <a:p>
            <a:pPr marL="257175" indent="-257175" algn="ctr" defTabSz="685800">
              <a:lnSpc>
                <a:spcPct val="80000"/>
              </a:lnSpc>
              <a:spcBef>
                <a:spcPts val="810"/>
              </a:spcBef>
              <a:buClr>
                <a:srgbClr val="696464"/>
              </a:buClr>
              <a:buSzPts val="2400"/>
            </a:pPr>
            <a:endParaRPr kern="0">
              <a:solidFill>
                <a:srgbClr val="A5A5A5"/>
              </a:solidFill>
              <a:latin typeface="Arial Black"/>
              <a:ea typeface="Arial Black"/>
              <a:cs typeface="Arial Black"/>
              <a:sym typeface="Arial Black"/>
            </a:endParaRPr>
          </a:p>
        </p:txBody>
      </p:sp>
      <p:sp>
        <p:nvSpPr>
          <p:cNvPr id="208" name="Google Shape;208;p26"/>
          <p:cNvSpPr txBox="1"/>
          <p:nvPr/>
        </p:nvSpPr>
        <p:spPr>
          <a:xfrm>
            <a:off x="4466901" y="2632720"/>
            <a:ext cx="2733999" cy="2963466"/>
          </a:xfrm>
          <a:prstGeom prst="rect">
            <a:avLst/>
          </a:prstGeom>
          <a:noFill/>
          <a:ln>
            <a:noFill/>
          </a:ln>
        </p:spPr>
        <p:txBody>
          <a:bodyPr spcFirstLastPara="1" wrap="square" lIns="68569" tIns="34275" rIns="68569" bIns="34275" anchor="t" anchorCtr="0">
            <a:noAutofit/>
          </a:bodyPr>
          <a:lstStyle/>
          <a:p>
            <a:pPr marL="257175" indent="-257175" algn="ctr" defTabSz="685800">
              <a:lnSpc>
                <a:spcPct val="80000"/>
              </a:lnSpc>
              <a:buClr>
                <a:srgbClr val="9B2D1F"/>
              </a:buClr>
              <a:buSzPts val="1275"/>
            </a:pPr>
            <a:endParaRPr sz="1275" kern="0">
              <a:solidFill>
                <a:srgbClr val="FF00FF"/>
              </a:solidFill>
              <a:latin typeface="Arial"/>
              <a:ea typeface="Arial"/>
              <a:cs typeface="Arial"/>
              <a:sym typeface="Arial"/>
            </a:endParaRPr>
          </a:p>
          <a:p>
            <a:pPr marL="257175" indent="-257175" algn="ctr" defTabSz="685800">
              <a:lnSpc>
                <a:spcPct val="80000"/>
              </a:lnSpc>
              <a:spcBef>
                <a:spcPts val="810"/>
              </a:spcBef>
              <a:buClr>
                <a:srgbClr val="9B2D1F"/>
              </a:buClr>
              <a:buSzPts val="1800"/>
            </a:pPr>
            <a:r>
              <a:rPr lang="en-US" kern="0">
                <a:solidFill>
                  <a:srgbClr val="FF6699"/>
                </a:solidFill>
                <a:latin typeface="Arial Black"/>
                <a:ea typeface="Arial Black"/>
                <a:cs typeface="Arial Black"/>
                <a:sym typeface="Arial Black"/>
              </a:rPr>
              <a:t>Anti-HB surface</a:t>
            </a:r>
            <a:endParaRPr sz="1050" kern="0">
              <a:solidFill>
                <a:srgbClr val="000000"/>
              </a:solidFill>
              <a:latin typeface="Arial"/>
              <a:cs typeface="Arial"/>
              <a:sym typeface="Arial"/>
            </a:endParaRPr>
          </a:p>
          <a:p>
            <a:pPr algn="ctr" defTabSz="685800">
              <a:lnSpc>
                <a:spcPct val="80000"/>
              </a:lnSpc>
              <a:spcBef>
                <a:spcPts val="450"/>
              </a:spcBef>
              <a:buClr>
                <a:srgbClr val="000000"/>
              </a:buClr>
              <a:buSzPts val="1200"/>
            </a:pPr>
            <a:r>
              <a:rPr lang="en-US" sz="900" kern="0">
                <a:solidFill>
                  <a:srgbClr val="000000"/>
                </a:solidFill>
                <a:latin typeface="Arial Black"/>
                <a:ea typeface="Arial Black"/>
                <a:cs typeface="Arial Black"/>
                <a:sym typeface="Arial Black"/>
              </a:rPr>
              <a:t>(Tested)</a:t>
            </a:r>
            <a:endParaRPr sz="1050" kern="0">
              <a:solidFill>
                <a:srgbClr val="000000"/>
              </a:solidFill>
              <a:latin typeface="Arial"/>
              <a:cs typeface="Arial"/>
              <a:sym typeface="Arial"/>
            </a:endParaRPr>
          </a:p>
          <a:p>
            <a:pPr marL="257175" indent="-257175" algn="ctr" defTabSz="685800">
              <a:lnSpc>
                <a:spcPct val="80000"/>
              </a:lnSpc>
              <a:spcBef>
                <a:spcPts val="360"/>
              </a:spcBef>
              <a:buClr>
                <a:srgbClr val="9B2D1F"/>
              </a:buClr>
              <a:buSzPts val="1800"/>
            </a:pPr>
            <a:endParaRPr kern="0">
              <a:solidFill>
                <a:srgbClr val="FFFF00"/>
              </a:solidFill>
              <a:latin typeface="Arial Black"/>
              <a:ea typeface="Arial Black"/>
              <a:cs typeface="Arial Black"/>
              <a:sym typeface="Arial Black"/>
            </a:endParaRPr>
          </a:p>
          <a:p>
            <a:pPr marL="257175" indent="-257175" algn="ctr" defTabSz="685800">
              <a:lnSpc>
                <a:spcPct val="80000"/>
              </a:lnSpc>
              <a:spcBef>
                <a:spcPts val="810"/>
              </a:spcBef>
              <a:buClr>
                <a:srgbClr val="9B2D1F"/>
              </a:buClr>
              <a:buSzPts val="1800"/>
            </a:pPr>
            <a:r>
              <a:rPr lang="en-US" kern="0">
                <a:solidFill>
                  <a:srgbClr val="FFFF00"/>
                </a:solidFill>
                <a:latin typeface="Arial Black"/>
                <a:ea typeface="Arial Black"/>
                <a:cs typeface="Arial Black"/>
                <a:sym typeface="Arial Black"/>
              </a:rPr>
              <a:t>Anti-HB core IgM</a:t>
            </a:r>
            <a:r>
              <a:rPr lang="en-US" kern="0">
                <a:solidFill>
                  <a:srgbClr val="CC9900"/>
                </a:solidFill>
                <a:latin typeface="Arial Black"/>
                <a:ea typeface="Arial Black"/>
                <a:cs typeface="Arial Black"/>
                <a:sym typeface="Arial Black"/>
              </a:rPr>
              <a:t> </a:t>
            </a:r>
            <a:endParaRPr sz="1050" kern="0">
              <a:solidFill>
                <a:srgbClr val="000000"/>
              </a:solidFill>
              <a:latin typeface="Arial"/>
              <a:cs typeface="Arial"/>
              <a:sym typeface="Arial"/>
            </a:endParaRPr>
          </a:p>
          <a:p>
            <a:pPr algn="ctr" defTabSz="685800">
              <a:lnSpc>
                <a:spcPct val="80000"/>
              </a:lnSpc>
              <a:spcBef>
                <a:spcPts val="450"/>
              </a:spcBef>
              <a:buClr>
                <a:srgbClr val="000000"/>
              </a:buClr>
              <a:buSzPts val="1200"/>
            </a:pPr>
            <a:r>
              <a:rPr lang="en-US" sz="900" kern="0">
                <a:solidFill>
                  <a:srgbClr val="000000"/>
                </a:solidFill>
                <a:latin typeface="Arial Black"/>
                <a:ea typeface="Arial Black"/>
                <a:cs typeface="Arial Black"/>
                <a:sym typeface="Arial Black"/>
              </a:rPr>
              <a:t>(Tested)</a:t>
            </a:r>
            <a:endParaRPr sz="1050" kern="0">
              <a:solidFill>
                <a:srgbClr val="000000"/>
              </a:solidFill>
              <a:latin typeface="Arial"/>
              <a:cs typeface="Arial"/>
              <a:sym typeface="Arial"/>
            </a:endParaRPr>
          </a:p>
          <a:p>
            <a:pPr marL="257175" indent="-257175" algn="ctr" defTabSz="685800">
              <a:lnSpc>
                <a:spcPct val="80000"/>
              </a:lnSpc>
              <a:spcBef>
                <a:spcPts val="360"/>
              </a:spcBef>
              <a:buClr>
                <a:srgbClr val="9B2D1F"/>
              </a:buClr>
              <a:buSzPts val="1800"/>
            </a:pPr>
            <a:r>
              <a:rPr lang="en-US" kern="0">
                <a:solidFill>
                  <a:srgbClr val="00B0F0"/>
                </a:solidFill>
                <a:latin typeface="Arial Black"/>
                <a:ea typeface="Arial Black"/>
                <a:cs typeface="Arial Black"/>
                <a:sym typeface="Arial Black"/>
              </a:rPr>
              <a:t>Anti-HB core  IgG</a:t>
            </a:r>
            <a:endParaRPr sz="1050" kern="0">
              <a:solidFill>
                <a:srgbClr val="000000"/>
              </a:solidFill>
              <a:latin typeface="Arial"/>
              <a:cs typeface="Arial"/>
              <a:sym typeface="Arial"/>
            </a:endParaRPr>
          </a:p>
          <a:p>
            <a:pPr algn="ctr" defTabSz="685800">
              <a:lnSpc>
                <a:spcPct val="80000"/>
              </a:lnSpc>
              <a:spcBef>
                <a:spcPts val="450"/>
              </a:spcBef>
              <a:buClr>
                <a:srgbClr val="000000"/>
              </a:buClr>
              <a:buSzPts val="1200"/>
            </a:pPr>
            <a:r>
              <a:rPr lang="en-US" sz="900" kern="0">
                <a:solidFill>
                  <a:srgbClr val="000000"/>
                </a:solidFill>
                <a:latin typeface="Arial Black"/>
                <a:ea typeface="Arial Black"/>
                <a:cs typeface="Arial Black"/>
                <a:sym typeface="Arial Black"/>
              </a:rPr>
              <a:t>(Not  Tested)</a:t>
            </a:r>
            <a:endParaRPr sz="1050" kern="0">
              <a:solidFill>
                <a:srgbClr val="000000"/>
              </a:solidFill>
              <a:latin typeface="Arial"/>
              <a:cs typeface="Arial"/>
              <a:sym typeface="Arial"/>
            </a:endParaRPr>
          </a:p>
          <a:p>
            <a:pPr algn="ctr" defTabSz="685800">
              <a:lnSpc>
                <a:spcPct val="150000"/>
              </a:lnSpc>
              <a:buClr>
                <a:srgbClr val="C0504D"/>
              </a:buClr>
              <a:buSzPts val="1800"/>
            </a:pPr>
            <a:r>
              <a:rPr lang="en-US" kern="0">
                <a:solidFill>
                  <a:srgbClr val="00B050"/>
                </a:solidFill>
                <a:latin typeface="Arial Black"/>
                <a:ea typeface="Arial Black"/>
                <a:cs typeface="Arial Black"/>
                <a:sym typeface="Arial Black"/>
              </a:rPr>
              <a:t>Anti-HB core Total</a:t>
            </a:r>
            <a:endParaRPr sz="1050" kern="0">
              <a:solidFill>
                <a:srgbClr val="000000"/>
              </a:solidFill>
              <a:latin typeface="Arial"/>
              <a:cs typeface="Arial"/>
              <a:sym typeface="Arial"/>
            </a:endParaRPr>
          </a:p>
          <a:p>
            <a:pPr algn="ctr" defTabSz="685800">
              <a:buClr>
                <a:srgbClr val="000000"/>
              </a:buClr>
              <a:buSzPts val="1200"/>
            </a:pPr>
            <a:r>
              <a:rPr lang="en-US" sz="900" kern="0">
                <a:solidFill>
                  <a:srgbClr val="000000"/>
                </a:solidFill>
                <a:latin typeface="Arial Black"/>
                <a:ea typeface="Arial Black"/>
                <a:cs typeface="Arial Black"/>
                <a:sym typeface="Arial Black"/>
              </a:rPr>
              <a:t>(Tested)</a:t>
            </a:r>
            <a:endParaRPr sz="1050" kern="0">
              <a:solidFill>
                <a:srgbClr val="000000"/>
              </a:solidFill>
              <a:latin typeface="Arial"/>
              <a:cs typeface="Arial"/>
              <a:sym typeface="Arial"/>
            </a:endParaRPr>
          </a:p>
          <a:p>
            <a:pPr marL="257175" indent="-257175" algn="ctr" defTabSz="685800">
              <a:lnSpc>
                <a:spcPct val="80000"/>
              </a:lnSpc>
              <a:spcBef>
                <a:spcPts val="360"/>
              </a:spcBef>
              <a:buClr>
                <a:srgbClr val="9B2D1F"/>
              </a:buClr>
              <a:buSzPts val="1800"/>
            </a:pPr>
            <a:endParaRPr kern="0">
              <a:solidFill>
                <a:srgbClr val="F1EFE9"/>
              </a:solidFill>
              <a:latin typeface="Arial Black"/>
              <a:ea typeface="Arial Black"/>
              <a:cs typeface="Arial Black"/>
              <a:sym typeface="Arial Black"/>
            </a:endParaRPr>
          </a:p>
          <a:p>
            <a:pPr marL="257175" indent="-257175" algn="ctr" defTabSz="685800">
              <a:lnSpc>
                <a:spcPct val="80000"/>
              </a:lnSpc>
              <a:spcBef>
                <a:spcPts val="810"/>
              </a:spcBef>
              <a:buClr>
                <a:srgbClr val="9B2D1F"/>
              </a:buClr>
              <a:buSzPts val="1800"/>
            </a:pPr>
            <a:r>
              <a:rPr lang="en-US" kern="0">
                <a:solidFill>
                  <a:srgbClr val="C0C0C0"/>
                </a:solidFill>
                <a:latin typeface="Arial Black"/>
                <a:ea typeface="Arial Black"/>
                <a:cs typeface="Arial Black"/>
                <a:sym typeface="Arial Black"/>
              </a:rPr>
              <a:t>Anti-HB e</a:t>
            </a:r>
            <a:endParaRPr sz="1050" kern="0">
              <a:solidFill>
                <a:srgbClr val="000000"/>
              </a:solidFill>
              <a:latin typeface="Arial"/>
              <a:cs typeface="Arial"/>
              <a:sym typeface="Arial"/>
            </a:endParaRPr>
          </a:p>
          <a:p>
            <a:pPr algn="ctr" defTabSz="685800">
              <a:lnSpc>
                <a:spcPct val="80000"/>
              </a:lnSpc>
              <a:spcBef>
                <a:spcPts val="450"/>
              </a:spcBef>
              <a:buClr>
                <a:srgbClr val="000000"/>
              </a:buClr>
              <a:buSzPts val="1200"/>
            </a:pPr>
            <a:r>
              <a:rPr lang="en-US" sz="900" kern="0">
                <a:solidFill>
                  <a:srgbClr val="000000"/>
                </a:solidFill>
                <a:latin typeface="Arial Black"/>
                <a:ea typeface="Arial Black"/>
                <a:cs typeface="Arial Black"/>
                <a:sym typeface="Arial Black"/>
              </a:rPr>
              <a:t>(Tested)</a:t>
            </a:r>
            <a:endParaRPr sz="1050" kern="0">
              <a:solidFill>
                <a:srgbClr val="000000"/>
              </a:solidFill>
              <a:latin typeface="Arial"/>
              <a:cs typeface="Arial"/>
              <a:sym typeface="Arial"/>
            </a:endParaRPr>
          </a:p>
          <a:p>
            <a:pPr marL="257175" indent="-257175" algn="ctr" defTabSz="685800">
              <a:lnSpc>
                <a:spcPct val="80000"/>
              </a:lnSpc>
              <a:spcBef>
                <a:spcPts val="360"/>
              </a:spcBef>
              <a:buClr>
                <a:srgbClr val="9B2D1F"/>
              </a:buClr>
              <a:buSzPts val="1800"/>
            </a:pPr>
            <a:endParaRPr kern="0">
              <a:solidFill>
                <a:srgbClr val="C0C0C0"/>
              </a:solidFill>
              <a:latin typeface="Arial Black"/>
              <a:ea typeface="Arial Black"/>
              <a:cs typeface="Arial Black"/>
              <a:sym typeface="Arial Black"/>
            </a:endParaRPr>
          </a:p>
          <a:p>
            <a:pPr marL="257175" indent="-176213" defTabSz="685800">
              <a:spcBef>
                <a:spcPts val="705"/>
              </a:spcBef>
              <a:buClr>
                <a:srgbClr val="696464"/>
              </a:buClr>
              <a:buSzPts val="1700"/>
            </a:pPr>
            <a:endParaRPr sz="1275" kern="0">
              <a:solidFill>
                <a:srgbClr val="000000"/>
              </a:solidFill>
              <a:latin typeface="Calibri"/>
              <a:ea typeface="Calibri"/>
              <a:cs typeface="Calibri"/>
              <a:sym typeface="Calibri"/>
            </a:endParaRPr>
          </a:p>
        </p:txBody>
      </p:sp>
      <p:sp>
        <p:nvSpPr>
          <p:cNvPr id="209" name="Google Shape;209;p26"/>
          <p:cNvSpPr txBox="1"/>
          <p:nvPr/>
        </p:nvSpPr>
        <p:spPr>
          <a:xfrm>
            <a:off x="1741668" y="1918207"/>
            <a:ext cx="1943101" cy="479822"/>
          </a:xfrm>
          <a:prstGeom prst="rect">
            <a:avLst/>
          </a:prstGeom>
          <a:noFill/>
          <a:ln>
            <a:noFill/>
          </a:ln>
        </p:spPr>
        <p:txBody>
          <a:bodyPr spcFirstLastPara="1" wrap="square" lIns="68569" tIns="34275" rIns="68569" bIns="34275" anchor="t" anchorCtr="0">
            <a:noAutofit/>
          </a:bodyPr>
          <a:lstStyle/>
          <a:p>
            <a:pPr algn="ctr" defTabSz="685800">
              <a:buClr>
                <a:srgbClr val="696464"/>
              </a:buClr>
              <a:buSzPts val="2800"/>
            </a:pPr>
            <a:r>
              <a:rPr lang="en-US" sz="2100" b="1" kern="0">
                <a:solidFill>
                  <a:srgbClr val="000000"/>
                </a:solidFill>
                <a:latin typeface="Arial"/>
                <a:ea typeface="Arial"/>
                <a:cs typeface="Arial"/>
                <a:sym typeface="Arial"/>
              </a:rPr>
              <a:t>Antigens</a:t>
            </a:r>
            <a:endParaRPr sz="1050" kern="0">
              <a:solidFill>
                <a:srgbClr val="000000"/>
              </a:solidFill>
              <a:latin typeface="Arial"/>
              <a:cs typeface="Arial"/>
              <a:sym typeface="Arial"/>
            </a:endParaRPr>
          </a:p>
          <a:p>
            <a:pPr algn="ctr" defTabSz="685800">
              <a:spcBef>
                <a:spcPts val="630"/>
              </a:spcBef>
              <a:buClr>
                <a:srgbClr val="696464"/>
              </a:buClr>
              <a:buSzPts val="1200"/>
            </a:pPr>
            <a:r>
              <a:rPr lang="en-US" sz="900" kern="0">
                <a:solidFill>
                  <a:srgbClr val="000000"/>
                </a:solidFill>
                <a:latin typeface="Arial Black"/>
                <a:ea typeface="Arial Black"/>
                <a:cs typeface="Arial Black"/>
                <a:sym typeface="Arial Black"/>
              </a:rPr>
              <a:t>Viral Particles</a:t>
            </a:r>
            <a:endParaRPr sz="1050" kern="0">
              <a:solidFill>
                <a:srgbClr val="000000"/>
              </a:solidFill>
              <a:latin typeface="Arial"/>
              <a:cs typeface="Arial"/>
              <a:sym typeface="Arial"/>
            </a:endParaRPr>
          </a:p>
        </p:txBody>
      </p:sp>
      <p:sp>
        <p:nvSpPr>
          <p:cNvPr id="210" name="Google Shape;210;p26"/>
          <p:cNvSpPr txBox="1"/>
          <p:nvPr/>
        </p:nvSpPr>
        <p:spPr>
          <a:xfrm>
            <a:off x="4451316" y="1929683"/>
            <a:ext cx="3031331" cy="479822"/>
          </a:xfrm>
          <a:prstGeom prst="rect">
            <a:avLst/>
          </a:prstGeom>
          <a:noFill/>
          <a:ln>
            <a:noFill/>
          </a:ln>
        </p:spPr>
        <p:txBody>
          <a:bodyPr spcFirstLastPara="1" wrap="square" lIns="68569" tIns="34275" rIns="68569" bIns="34275" anchor="t" anchorCtr="0">
            <a:noAutofit/>
          </a:bodyPr>
          <a:lstStyle/>
          <a:p>
            <a:pPr algn="ctr" defTabSz="685800">
              <a:buClr>
                <a:srgbClr val="696464"/>
              </a:buClr>
              <a:buSzPts val="2800"/>
            </a:pPr>
            <a:r>
              <a:rPr lang="en-US" sz="2100" b="1" kern="0">
                <a:solidFill>
                  <a:srgbClr val="000000"/>
                </a:solidFill>
                <a:latin typeface="Arial"/>
                <a:ea typeface="Arial"/>
                <a:cs typeface="Arial"/>
                <a:sym typeface="Arial"/>
              </a:rPr>
              <a:t>Antibodies</a:t>
            </a:r>
            <a:endParaRPr sz="1050" kern="0">
              <a:solidFill>
                <a:srgbClr val="000000"/>
              </a:solidFill>
              <a:latin typeface="Arial"/>
              <a:cs typeface="Arial"/>
              <a:sym typeface="Arial"/>
            </a:endParaRPr>
          </a:p>
          <a:p>
            <a:pPr algn="ctr" defTabSz="685800">
              <a:spcBef>
                <a:spcPts val="630"/>
              </a:spcBef>
              <a:buClr>
                <a:srgbClr val="696464"/>
              </a:buClr>
              <a:buSzPts val="1200"/>
            </a:pPr>
            <a:r>
              <a:rPr lang="en-US" sz="900" kern="0">
                <a:solidFill>
                  <a:srgbClr val="000000"/>
                </a:solidFill>
                <a:latin typeface="Arial Black"/>
                <a:ea typeface="Arial Black"/>
                <a:cs typeface="Arial Black"/>
                <a:sym typeface="Arial Black"/>
              </a:rPr>
              <a:t>Immune Response</a:t>
            </a:r>
            <a:endParaRPr sz="1050" kern="0">
              <a:solidFill>
                <a:srgbClr val="000000"/>
              </a:solidFill>
              <a:latin typeface="Arial"/>
              <a:cs typeface="Arial"/>
              <a:sym typeface="Arial"/>
            </a:endParaRPr>
          </a:p>
        </p:txBody>
      </p:sp>
      <p:cxnSp>
        <p:nvCxnSpPr>
          <p:cNvPr id="211" name="Google Shape;211;p26"/>
          <p:cNvCxnSpPr/>
          <p:nvPr/>
        </p:nvCxnSpPr>
        <p:spPr>
          <a:xfrm>
            <a:off x="3021157" y="3039341"/>
            <a:ext cx="1484709" cy="0"/>
          </a:xfrm>
          <a:prstGeom prst="straightConnector1">
            <a:avLst/>
          </a:prstGeom>
          <a:noFill/>
          <a:ln w="38100" cap="flat" cmpd="sng">
            <a:solidFill>
              <a:srgbClr val="FF0000"/>
            </a:solidFill>
            <a:prstDash val="solid"/>
            <a:miter lim="800000"/>
            <a:headEnd type="none" w="sm" len="sm"/>
            <a:tailEnd type="stealth" w="med" len="med"/>
          </a:ln>
        </p:spPr>
      </p:cxnSp>
      <p:cxnSp>
        <p:nvCxnSpPr>
          <p:cNvPr id="212" name="Google Shape;212;p26"/>
          <p:cNvCxnSpPr/>
          <p:nvPr/>
        </p:nvCxnSpPr>
        <p:spPr>
          <a:xfrm>
            <a:off x="3086101" y="3771900"/>
            <a:ext cx="1608589" cy="0"/>
          </a:xfrm>
          <a:prstGeom prst="straightConnector1">
            <a:avLst/>
          </a:prstGeom>
          <a:noFill/>
          <a:ln w="38100" cap="flat" cmpd="sng">
            <a:solidFill>
              <a:srgbClr val="FFFF00"/>
            </a:solidFill>
            <a:prstDash val="solid"/>
            <a:miter lim="800000"/>
            <a:headEnd type="none" w="sm" len="sm"/>
            <a:tailEnd type="stealth" w="med" len="med"/>
          </a:ln>
        </p:spPr>
      </p:cxnSp>
      <p:cxnSp>
        <p:nvCxnSpPr>
          <p:cNvPr id="213" name="Google Shape;213;p26"/>
          <p:cNvCxnSpPr/>
          <p:nvPr/>
        </p:nvCxnSpPr>
        <p:spPr>
          <a:xfrm>
            <a:off x="3086100" y="3771900"/>
            <a:ext cx="1540670" cy="457200"/>
          </a:xfrm>
          <a:prstGeom prst="straightConnector1">
            <a:avLst/>
          </a:prstGeom>
          <a:noFill/>
          <a:ln w="38100" cap="flat" cmpd="sng">
            <a:solidFill>
              <a:srgbClr val="00B0F0"/>
            </a:solidFill>
            <a:prstDash val="solid"/>
            <a:miter lim="800000"/>
            <a:headEnd type="none" w="sm" len="sm"/>
            <a:tailEnd type="stealth" w="med" len="med"/>
          </a:ln>
        </p:spPr>
      </p:cxnSp>
      <p:cxnSp>
        <p:nvCxnSpPr>
          <p:cNvPr id="214" name="Google Shape;214;p26"/>
          <p:cNvCxnSpPr/>
          <p:nvPr/>
        </p:nvCxnSpPr>
        <p:spPr>
          <a:xfrm>
            <a:off x="3086101" y="5512377"/>
            <a:ext cx="2070389" cy="0"/>
          </a:xfrm>
          <a:prstGeom prst="straightConnector1">
            <a:avLst/>
          </a:prstGeom>
          <a:noFill/>
          <a:ln w="38100" cap="flat" cmpd="sng">
            <a:solidFill>
              <a:srgbClr val="A5A5A5"/>
            </a:solidFill>
            <a:prstDash val="solid"/>
            <a:miter lim="800000"/>
            <a:headEnd type="none" w="sm" len="sm"/>
            <a:tailEnd type="stealth" w="med" len="med"/>
          </a:ln>
        </p:spPr>
      </p:cxnSp>
      <p:sp>
        <p:nvSpPr>
          <p:cNvPr id="215" name="Google Shape;215;p26"/>
          <p:cNvSpPr txBox="1"/>
          <p:nvPr/>
        </p:nvSpPr>
        <p:spPr>
          <a:xfrm>
            <a:off x="1593387" y="857250"/>
            <a:ext cx="5687832" cy="1084913"/>
          </a:xfrm>
          <a:prstGeom prst="rect">
            <a:avLst/>
          </a:prstGeom>
          <a:noFill/>
          <a:ln>
            <a:noFill/>
          </a:ln>
        </p:spPr>
        <p:txBody>
          <a:bodyPr spcFirstLastPara="1" wrap="square" lIns="68569" tIns="34275" rIns="68569" bIns="34275" anchor="t" anchorCtr="0">
            <a:noAutofit/>
          </a:bodyPr>
          <a:lstStyle/>
          <a:p>
            <a:pPr algn="ctr" defTabSz="685800">
              <a:buClr>
                <a:srgbClr val="000000"/>
              </a:buClr>
            </a:pPr>
            <a:r>
              <a:rPr lang="en-US" sz="3300" kern="0">
                <a:solidFill>
                  <a:srgbClr val="000000"/>
                </a:solidFill>
                <a:latin typeface="Calibri"/>
                <a:ea typeface="Calibri"/>
                <a:cs typeface="Calibri"/>
                <a:sym typeface="Calibri"/>
              </a:rPr>
              <a:t>Hepatitis B  Antigen – Antibody Response</a:t>
            </a:r>
            <a:endParaRPr sz="1050" kern="0">
              <a:solidFill>
                <a:srgbClr val="000000"/>
              </a:solidFill>
              <a:latin typeface="Arial"/>
              <a:cs typeface="Arial"/>
              <a:sym typeface="Arial"/>
            </a:endParaRPr>
          </a:p>
        </p:txBody>
      </p:sp>
      <p:cxnSp>
        <p:nvCxnSpPr>
          <p:cNvPr id="216" name="Google Shape;216;p26"/>
          <p:cNvCxnSpPr/>
          <p:nvPr/>
        </p:nvCxnSpPr>
        <p:spPr>
          <a:xfrm>
            <a:off x="4000500" y="4546023"/>
            <a:ext cx="3033551" cy="0"/>
          </a:xfrm>
          <a:prstGeom prst="straightConnector1">
            <a:avLst/>
          </a:prstGeom>
          <a:noFill/>
          <a:ln w="57150" cap="flat" cmpd="sng">
            <a:solidFill>
              <a:schemeClr val="dk1"/>
            </a:solidFill>
            <a:prstDash val="solid"/>
            <a:miter lim="800000"/>
            <a:headEnd type="none" w="sm" len="sm"/>
            <a:tailEnd type="none" w="sm" len="sm"/>
          </a:ln>
        </p:spPr>
      </p:cxnSp>
      <p:sp>
        <p:nvSpPr>
          <p:cNvPr id="217" name="Google Shape;217;p26"/>
          <p:cNvSpPr txBox="1"/>
          <p:nvPr/>
        </p:nvSpPr>
        <p:spPr>
          <a:xfrm>
            <a:off x="3883792" y="3848227"/>
            <a:ext cx="436013" cy="761747"/>
          </a:xfrm>
          <a:prstGeom prst="rect">
            <a:avLst/>
          </a:prstGeom>
          <a:noFill/>
          <a:ln>
            <a:noFill/>
          </a:ln>
        </p:spPr>
        <p:txBody>
          <a:bodyPr spcFirstLastPara="1" wrap="square" lIns="68569" tIns="34275" rIns="68569" bIns="34275" anchor="t" anchorCtr="0">
            <a:noAutofit/>
          </a:bodyPr>
          <a:lstStyle/>
          <a:p>
            <a:pPr defTabSz="685800">
              <a:buClr>
                <a:srgbClr val="000000"/>
              </a:buClr>
            </a:pPr>
            <a:r>
              <a:rPr lang="en-US" sz="4500" kern="0">
                <a:solidFill>
                  <a:srgbClr val="000000"/>
                </a:solidFill>
                <a:latin typeface="Calibri"/>
                <a:ea typeface="Calibri"/>
                <a:cs typeface="Calibri"/>
                <a:sym typeface="Calibri"/>
              </a:rPr>
              <a:t>+</a:t>
            </a:r>
            <a:endParaRPr sz="1050" kern="0">
              <a:solidFill>
                <a:srgbClr val="000000"/>
              </a:solidFill>
              <a:latin typeface="Arial"/>
              <a:cs typeface="Arial"/>
              <a:sym typeface="Arial"/>
            </a:endParaRPr>
          </a:p>
        </p:txBody>
      </p:sp>
      <p:sp>
        <p:nvSpPr>
          <p:cNvPr id="218" name="Google Shape;218;p26"/>
          <p:cNvSpPr/>
          <p:nvPr/>
        </p:nvSpPr>
        <p:spPr>
          <a:xfrm>
            <a:off x="7472610" y="4996629"/>
            <a:ext cx="1671391" cy="1004121"/>
          </a:xfrm>
          <a:prstGeom prst="rect">
            <a:avLst/>
          </a:prstGeom>
          <a:noFill/>
          <a:ln>
            <a:noFill/>
          </a:ln>
        </p:spPr>
        <p:txBody>
          <a:bodyPr spcFirstLastPara="1" wrap="square" lIns="68569" tIns="34275" rIns="68569" bIns="34275" anchor="t" anchorCtr="0">
            <a:noAutofit/>
          </a:bodyPr>
          <a:lstStyle/>
          <a:p>
            <a:pPr algn="ctr" defTabSz="685800">
              <a:lnSpc>
                <a:spcPct val="90000"/>
              </a:lnSpc>
              <a:buClr>
                <a:srgbClr val="000000"/>
              </a:buClr>
            </a:pPr>
            <a:r>
              <a:rPr lang="en-US" sz="1350" u="sng" kern="0">
                <a:solidFill>
                  <a:srgbClr val="CC9900"/>
                </a:solidFill>
                <a:latin typeface="Cabin"/>
                <a:ea typeface="Cabin"/>
                <a:cs typeface="Cabin"/>
                <a:sym typeface="Cabin"/>
                <a:hlinkClick r:id="rId4"/>
              </a:rPr>
              <a:t>https://www.cdc.gov/hepatitis/resources/professionals/training/serology/training.htm</a:t>
            </a:r>
            <a:endParaRPr sz="1350" kern="0">
              <a:solidFill>
                <a:srgbClr val="000000"/>
              </a:solidFill>
              <a:latin typeface="Cabin"/>
              <a:ea typeface="Cabin"/>
              <a:cs typeface="Cabin"/>
              <a:sym typeface="Cabin"/>
            </a:endParaRPr>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range Red">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19830</TotalTime>
  <Words>7594</Words>
  <Application>Microsoft Office PowerPoint</Application>
  <PresentationFormat>On-screen Show (4:3)</PresentationFormat>
  <Paragraphs>519</Paragraphs>
  <Slides>39</Slides>
  <Notes>39</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39</vt:i4>
      </vt:variant>
    </vt:vector>
  </HeadingPairs>
  <TitlesOfParts>
    <vt:vector size="60" baseType="lpstr">
      <vt:lpstr>Aharoni</vt:lpstr>
      <vt:lpstr>Arial</vt:lpstr>
      <vt:lpstr>Arial Black</vt:lpstr>
      <vt:lpstr>Bauhaus 93</vt:lpstr>
      <vt:lpstr>Brush Script MT</vt:lpstr>
      <vt:lpstr>Cabin</vt:lpstr>
      <vt:lpstr>Calibri</vt:lpstr>
      <vt:lpstr>Castellar</vt:lpstr>
      <vt:lpstr>Chiller</vt:lpstr>
      <vt:lpstr>Curlz MT</vt:lpstr>
      <vt:lpstr>Edwardian Script ITC</vt:lpstr>
      <vt:lpstr>Elephant</vt:lpstr>
      <vt:lpstr>French Script MT</vt:lpstr>
      <vt:lpstr>Gadugi</vt:lpstr>
      <vt:lpstr>Garamond</vt:lpstr>
      <vt:lpstr>Noto Sans Symbols</vt:lpstr>
      <vt:lpstr>Trebuchet MS</vt:lpstr>
      <vt:lpstr>Wingdings</vt:lpstr>
      <vt:lpstr>Wingdings 3</vt:lpstr>
      <vt:lpstr>Facet</vt:lpstr>
      <vt:lpstr>Office Theme</vt:lpstr>
      <vt:lpstr>PowerPoint Presentation</vt:lpstr>
      <vt:lpstr>PowerPoint Presentation</vt:lpstr>
      <vt:lpstr>PowerPoint Presentation</vt:lpstr>
      <vt:lpstr>Hepatitis B acute case definition 2012 </vt:lpstr>
      <vt:lpstr>PowerPoint Presentation</vt:lpstr>
      <vt:lpstr>Hepatitis B Chronic Case definition 2012 </vt:lpstr>
      <vt:lpstr>PowerPoint Presentation</vt:lpstr>
      <vt:lpstr>PowerPoint Presentation</vt:lpstr>
      <vt:lpstr>PowerPoint Presentation</vt:lpstr>
      <vt:lpstr>PowerPoint Presentation</vt:lpstr>
      <vt:lpstr>Discordant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 instances of testing</vt:lpstr>
      <vt:lpstr>       HCV</vt:lpstr>
      <vt:lpstr>Hepatitis C Acute case definition</vt:lpstr>
      <vt:lpstr>PowerPoint Presentation</vt:lpstr>
      <vt:lpstr>PowerPoint Presentation</vt:lpstr>
      <vt:lpstr>PowerPoint Presentation</vt:lpstr>
      <vt:lpstr>LHD Hepatitis B and C Reports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Gravlin, Brian S</dc:creator>
  <cp:lastModifiedBy>Gravlin, Brian S</cp:lastModifiedBy>
  <cp:revision>27</cp:revision>
  <dcterms:created xsi:type="dcterms:W3CDTF">2020-03-19T14:15:28Z</dcterms:created>
  <dcterms:modified xsi:type="dcterms:W3CDTF">2022-03-07T14:37:36Z</dcterms:modified>
</cp:coreProperties>
</file>