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6"/>
  </p:notesMasterIdLst>
  <p:sldIdLst>
    <p:sldId id="458" r:id="rId2"/>
    <p:sldId id="449" r:id="rId3"/>
    <p:sldId id="501" r:id="rId4"/>
    <p:sldId id="502" r:id="rId5"/>
    <p:sldId id="504" r:id="rId6"/>
    <p:sldId id="505" r:id="rId7"/>
    <p:sldId id="520" r:id="rId8"/>
    <p:sldId id="503" r:id="rId9"/>
    <p:sldId id="517" r:id="rId10"/>
    <p:sldId id="507" r:id="rId11"/>
    <p:sldId id="508" r:id="rId12"/>
    <p:sldId id="509" r:id="rId13"/>
    <p:sldId id="510" r:id="rId14"/>
    <p:sldId id="511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s, Nicole" initials="AN" lastIdx="2" clrIdx="0">
    <p:extLst>
      <p:ext uri="{19B8F6BF-5375-455C-9EA6-DF929625EA0E}">
        <p15:presenceInfo xmlns:p15="http://schemas.microsoft.com/office/powerpoint/2012/main" userId="S-1-5-21-2744878847-1876734302-662453930-382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358"/>
    <a:srgbClr val="558ED5"/>
    <a:srgbClr val="006666"/>
    <a:srgbClr val="000000"/>
    <a:srgbClr val="6D2E75"/>
    <a:srgbClr val="E46C0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280" autoAdjust="0"/>
  </p:normalViewPr>
  <p:slideViewPr>
    <p:cSldViewPr>
      <p:cViewPr varScale="1">
        <p:scale>
          <a:sx n="68" d="100"/>
          <a:sy n="68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279525414056226E-2"/>
          <c:y val="0.15221320731881005"/>
          <c:w val="0.84881585713013574"/>
          <c:h val="0.688359087511912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6D2E75">
                <a:lumMod val="75000"/>
              </a:srgbClr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6D2E75">
                  <a:lumMod val="75000"/>
                </a:srgbClr>
              </a:solidFill>
              <a:ln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3-1470-4297-99BF-40A627EBC17C}"/>
              </c:ext>
            </c:extLst>
          </c:dPt>
          <c:dPt>
            <c:idx val="16"/>
            <c:invertIfNegative val="0"/>
            <c:bubble3D val="0"/>
            <c:spPr>
              <a:solidFill>
                <a:srgbClr val="6D2E75">
                  <a:lumMod val="75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1470-4297-99BF-40A627EBC17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EEC-4EEA-B5E6-B1BE6CB3BB83}"/>
              </c:ext>
            </c:extLst>
          </c:dPt>
          <c:dLbls>
            <c:dLbl>
              <c:idx val="20"/>
              <c:layout>
                <c:manualLayout>
                  <c:x val="3.9521698872901474E-2"/>
                  <c:y val="-2.56614633697103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EC-466B-AE2F-4698F08841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413</c:v>
                </c:pt>
                <c:pt idx="1">
                  <c:v>253</c:v>
                </c:pt>
                <c:pt idx="2">
                  <c:v>166</c:v>
                </c:pt>
                <c:pt idx="3">
                  <c:v>131</c:v>
                </c:pt>
                <c:pt idx="4">
                  <c:v>162</c:v>
                </c:pt>
                <c:pt idx="5">
                  <c:v>157</c:v>
                </c:pt>
                <c:pt idx="6">
                  <c:v>140</c:v>
                </c:pt>
                <c:pt idx="7">
                  <c:v>113</c:v>
                </c:pt>
                <c:pt idx="8">
                  <c:v>207</c:v>
                </c:pt>
                <c:pt idx="9">
                  <c:v>120</c:v>
                </c:pt>
                <c:pt idx="10">
                  <c:v>88</c:v>
                </c:pt>
                <c:pt idx="11">
                  <c:v>67</c:v>
                </c:pt>
                <c:pt idx="12">
                  <c:v>95</c:v>
                </c:pt>
                <c:pt idx="13">
                  <c:v>136</c:v>
                </c:pt>
                <c:pt idx="14" formatCode="#,##0">
                  <c:v>221</c:v>
                </c:pt>
                <c:pt idx="15" formatCode="#,##0">
                  <c:v>260</c:v>
                </c:pt>
                <c:pt idx="16" formatCode="#,##0">
                  <c:v>248</c:v>
                </c:pt>
                <c:pt idx="17" formatCode="#,##0">
                  <c:v>311</c:v>
                </c:pt>
                <c:pt idx="18" formatCode="#,##0">
                  <c:v>360</c:v>
                </c:pt>
                <c:pt idx="19" formatCode="#,##0">
                  <c:v>410</c:v>
                </c:pt>
                <c:pt idx="20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470-4297-99BF-40A627EBC17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29-1470-4297-99BF-40A627EBC17C}"/>
              </c:ext>
            </c:extLst>
          </c:dPt>
          <c:dPt>
            <c:idx val="1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17-1470-4297-99BF-40A627EBC17C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EEC-4EEA-B5E6-B1BE6CB3BB83}"/>
              </c:ext>
            </c:extLst>
          </c:dPt>
          <c:dLbls>
            <c:dLbl>
              <c:idx val="20"/>
              <c:layout>
                <c:manualLayout>
                  <c:x val="4.2561829555432466E-2"/>
                  <c:y val="-0.2098268637472947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EC-466B-AE2F-4698F08841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491</c:v>
                </c:pt>
                <c:pt idx="1">
                  <c:v>308</c:v>
                </c:pt>
                <c:pt idx="2">
                  <c:v>251</c:v>
                </c:pt>
                <c:pt idx="3">
                  <c:v>301</c:v>
                </c:pt>
                <c:pt idx="4">
                  <c:v>356</c:v>
                </c:pt>
                <c:pt idx="5">
                  <c:v>416</c:v>
                </c:pt>
                <c:pt idx="6">
                  <c:v>414</c:v>
                </c:pt>
                <c:pt idx="7">
                  <c:v>434</c:v>
                </c:pt>
                <c:pt idx="8">
                  <c:v>662</c:v>
                </c:pt>
                <c:pt idx="9">
                  <c:v>577</c:v>
                </c:pt>
                <c:pt idx="10">
                  <c:v>609</c:v>
                </c:pt>
                <c:pt idx="11">
                  <c:v>497</c:v>
                </c:pt>
                <c:pt idx="12">
                  <c:v>590</c:v>
                </c:pt>
                <c:pt idx="13">
                  <c:v>974</c:v>
                </c:pt>
                <c:pt idx="14">
                  <c:v>1658</c:v>
                </c:pt>
                <c:pt idx="15">
                  <c:v>1562</c:v>
                </c:pt>
                <c:pt idx="16">
                  <c:v>1651</c:v>
                </c:pt>
                <c:pt idx="17">
                  <c:v>1589</c:v>
                </c:pt>
                <c:pt idx="18">
                  <c:v>1775</c:v>
                </c:pt>
                <c:pt idx="19">
                  <c:v>1953</c:v>
                </c:pt>
                <c:pt idx="20">
                  <c:v>2562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1470-4297-99BF-40A627EBC17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"/>
        <c:overlap val="100"/>
        <c:axId val="51403008"/>
        <c:axId val="51413376"/>
      </c:barChart>
      <c:catAx>
        <c:axId val="5140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066466831934875"/>
              <c:y val="0.9368036808103097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-2040000"/>
          <a:lstStyle/>
          <a:p>
            <a:pPr>
              <a:defRPr/>
            </a:pPr>
            <a:endParaRPr lang="en-US"/>
          </a:p>
        </c:txPr>
        <c:crossAx val="51413376"/>
        <c:crosses val="autoZero"/>
        <c:auto val="1"/>
        <c:lblAlgn val="ctr"/>
        <c:lblOffset val="100"/>
        <c:noMultiLvlLbl val="0"/>
      </c:catAx>
      <c:valAx>
        <c:axId val="51413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5.416818673200794E-3"/>
              <c:y val="0.3080004882857279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crossAx val="51403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1968118364974627"/>
          <c:y val="6.5408066506256454E-2"/>
          <c:w val="0.1606376327005074"/>
          <c:h val="5.15806586247627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38913104611923"/>
          <c:y val="0.20590688967313203"/>
          <c:w val="0.81925454630671168"/>
          <c:h val="0.6749630154630528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American Indian/Alaskan Native**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2700">
              <a:solidFill>
                <a:schemeClr val="bg1">
                  <a:lumMod val="75000"/>
                </a:schemeClr>
              </a:solidFill>
              <a:prstDash val="solid"/>
            </a:ln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AAE-48F6-8BA4-AB4520F2356E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F5-4B46-9619-88689D6120F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3F5-4B46-9619-88689D6120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3F5-4B46-9619-88689D6120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3F5-4B46-9619-88689D6120FA}"/>
                </c:ext>
              </c:extLst>
            </c:dLbl>
            <c:dLbl>
              <c:idx val="4"/>
              <c:layout>
                <c:manualLayout>
                  <c:x val="7.9352682058171253E-2"/>
                  <c:y val="-4.10290411555329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3F5-4B46-9619-88689D6120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2021†</c:v>
                </c:pt>
              </c:strCache>
            </c:strRef>
          </c:cat>
          <c:val>
            <c:numRef>
              <c:f>Sheet1!$B$2:$F$2</c:f>
              <c:numCache>
                <c:formatCode>0%</c:formatCode>
                <c:ptCount val="5"/>
                <c:pt idx="0">
                  <c:v>2.6143790849673201E-3</c:v>
                </c:pt>
                <c:pt idx="1">
                  <c:v>8.8161209068010078E-3</c:v>
                </c:pt>
                <c:pt idx="2">
                  <c:v>3.4403669724770644E-3</c:v>
                </c:pt>
                <c:pt idx="3">
                  <c:v>6.3025210084033615E-3</c:v>
                </c:pt>
                <c:pt idx="4">
                  <c:v>1.1045029736618521E-2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AE-48F6-8BA4-AB4520F2356E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Asian/Pacific Islander**</c:v>
                </c:pt>
              </c:strCache>
            </c:strRef>
          </c:tx>
          <c:spPr>
            <a:solidFill>
              <a:schemeClr val="accent4"/>
            </a:solidFill>
            <a:ln w="12700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2021†</c:v>
                </c:pt>
              </c:strCache>
            </c:strRef>
          </c:cat>
          <c:val>
            <c:numRef>
              <c:f>Sheet1!$B$3:$F$3</c:f>
              <c:numCache>
                <c:formatCode>0%</c:formatCode>
                <c:ptCount val="5"/>
                <c:pt idx="0">
                  <c:v>2.6143790849673201E-3</c:v>
                </c:pt>
                <c:pt idx="1">
                  <c:v>3.778337531486146E-3</c:v>
                </c:pt>
                <c:pt idx="2">
                  <c:v>3.4403669724770644E-3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AE-48F6-8BA4-AB4520F2356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Black/African American**</c:v>
                </c:pt>
              </c:strCache>
            </c:strRef>
          </c:tx>
          <c:spPr>
            <a:solidFill>
              <a:srgbClr val="00B0F0"/>
            </a:solidFill>
            <a:ln w="12700">
              <a:noFill/>
              <a:prstDash val="solid"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73F5-4B46-9619-88689D6120F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F5-4B46-9619-88689D6120F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3F5-4B46-9619-88689D6120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3F5-4B46-9619-88689D6120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3F5-4B46-9619-88689D6120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2021†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0">
                  <c:v>0.67712418300653598</c:v>
                </c:pt>
                <c:pt idx="1">
                  <c:v>0.67884130982367763</c:v>
                </c:pt>
                <c:pt idx="2">
                  <c:v>0.68233944954128445</c:v>
                </c:pt>
                <c:pt idx="3">
                  <c:v>0.69747899159663862</c:v>
                </c:pt>
                <c:pt idx="4">
                  <c:v>0.68903993203058622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AE-48F6-8BA4-AB4520F2356E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2700">
              <a:noFill/>
              <a:prstDash val="solid"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2-73F5-4B46-9619-88689D6120F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F5-4B46-9619-88689D6120F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3F5-4B46-9619-88689D6120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3F5-4B46-9619-88689D6120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3F5-4B46-9619-88689D6120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2021†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0">
                  <c:v>6.7973856209150321E-2</c:v>
                </c:pt>
                <c:pt idx="1">
                  <c:v>6.8010075566750636E-2</c:v>
                </c:pt>
                <c:pt idx="2">
                  <c:v>9.5183486238532108E-2</c:v>
                </c:pt>
                <c:pt idx="3">
                  <c:v>8.0882352941176475E-2</c:v>
                </c:pt>
                <c:pt idx="4">
                  <c:v>9.005947323704333E-2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AE-48F6-8BA4-AB4520F2356E}"/>
            </c:ext>
          </c:extLst>
        </c:ser>
        <c:ser>
          <c:idx val="0"/>
          <c:order val="4"/>
          <c:tx>
            <c:strRef>
              <c:f>Sheet1!$A$6</c:f>
              <c:strCache>
                <c:ptCount val="1"/>
                <c:pt idx="0">
                  <c:v>White/Caucasian**</c:v>
                </c:pt>
              </c:strCache>
            </c:strRef>
          </c:tx>
          <c:spPr>
            <a:solidFill>
              <a:schemeClr val="accent1"/>
            </a:solidFill>
            <a:ln w="12700">
              <a:noFill/>
              <a:prstDash val="solid"/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73F5-4B46-9619-88689D6120F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F5-4B46-9619-88689D6120F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3F5-4B46-9619-88689D6120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3F5-4B46-9619-88689D6120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3F5-4B46-9619-88689D6120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2021†</c:v>
                </c:pt>
              </c:strCache>
            </c:strRef>
          </c:cat>
          <c:val>
            <c:numRef>
              <c:f>Sheet1!$B$6:$F$6</c:f>
              <c:numCache>
                <c:formatCode>0%</c:formatCode>
                <c:ptCount val="5"/>
                <c:pt idx="0">
                  <c:v>0.22483660130718955</c:v>
                </c:pt>
                <c:pt idx="1">
                  <c:v>0.2128463476070529</c:v>
                </c:pt>
                <c:pt idx="2">
                  <c:v>0.19495412844036697</c:v>
                </c:pt>
                <c:pt idx="3">
                  <c:v>0.18067226890756302</c:v>
                </c:pt>
                <c:pt idx="4">
                  <c:v>0.16567544604927784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AE-48F6-8BA4-AB4520F2356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Mulitple Races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73F5-4B46-9619-88689D6120F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3F5-4B46-9619-88689D6120F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3F5-4B46-9619-88689D6120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3F5-4B46-9619-88689D6120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3F5-4B46-9619-88689D6120FA}"/>
                </c:ext>
              </c:extLst>
            </c:dLbl>
            <c:dLbl>
              <c:idx val="4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i="0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CFC-4DC5-B438-C431909B5DFF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2021†</c:v>
                </c:pt>
              </c:strCache>
            </c:strRef>
          </c:cat>
          <c:val>
            <c:numRef>
              <c:f>Sheet1!$B$7:$F$7</c:f>
              <c:numCache>
                <c:formatCode>0%</c:formatCode>
                <c:ptCount val="5"/>
                <c:pt idx="0">
                  <c:v>2.4836601307189541E-2</c:v>
                </c:pt>
                <c:pt idx="1">
                  <c:v>2.7707808564231738E-2</c:v>
                </c:pt>
                <c:pt idx="2">
                  <c:v>2.0642201834862386E-2</c:v>
                </c:pt>
                <c:pt idx="3">
                  <c:v>3.2563025210084036E-2</c:v>
                </c:pt>
                <c:pt idx="4">
                  <c:v>4.1631265930331354E-2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AAE-48F6-8BA4-AB4520F2356E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Unknown/Unspecified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</c:spPr>
          <c:invertIfNegative val="0"/>
          <c:dLbls>
            <c:delete val="1"/>
          </c:dLbls>
          <c:cat>
            <c:strRef>
              <c:f>Sheet1!$B$1:$F$1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2021†</c:v>
                </c:pt>
              </c:strCache>
            </c:strRef>
          </c:cat>
          <c:val>
            <c:numRef>
              <c:f>Sheet1!$B$8:$F$8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1.0504201680672268E-3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AE-48F6-8BA4-AB4520F235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40"/>
        <c:overlap val="100"/>
        <c:axId val="56166656"/>
        <c:axId val="56172928"/>
      </c:barChart>
      <c:catAx>
        <c:axId val="56166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Year at Diagnosis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5617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172928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Percent  of Syphilis Cases Co-Infected with HIV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7636623547056618E-3"/>
              <c:y val="9.9066720369876501E-2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561666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6423760447003913E-2"/>
          <c:y val="4.4298436865626824E-2"/>
          <c:w val="0.9235761820289532"/>
          <c:h val="0.12895142770949847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000" b="0"/>
          </a:pPr>
          <a:endParaRPr lang="en-US"/>
        </a:p>
      </c:txPr>
    </c:legend>
    <c:plotVisOnly val="1"/>
    <c:dispBlanksAs val="gap"/>
    <c:showDLblsOverMax val="0"/>
  </c:chart>
  <c:spPr>
    <a:noFill/>
    <a:ln w="12700">
      <a:noFill/>
      <a:prstDash val="solid"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79598876903847E-2"/>
          <c:y val="0.10433850649652794"/>
          <c:w val="0.87646446971906278"/>
          <c:h val="0.7233393202728347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Early Syphilis^</c:v>
                </c:pt>
              </c:strCache>
            </c:strRef>
          </c:tx>
          <c:spPr>
            <a:ln w="57150">
              <a:solidFill>
                <a:srgbClr val="7F9E3F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1-B35D-4467-8781-6942C68E533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5-5166-4F75-A5D8-1DE924CBC08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5D-4467-8781-6942C68E53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D-4467-8781-6942C68E53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5D-4467-8781-6942C68E53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D-4467-8781-6942C68E53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5D-4467-8781-6942C68E53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5D-4467-8781-6942C68E53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5D-4467-8781-6942C68E53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35D-4467-8781-6942C68E53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35D-4467-8781-6942C68E53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5D-4467-8781-6942C68E53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35D-4467-8781-6942C68E53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35D-4467-8781-6942C68E53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35D-4467-8781-6942C68E53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35D-4467-8781-6942C68E53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35D-4467-8781-6942C68E53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35D-4467-8781-6942C68E53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D-4467-8781-6942C68E53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35D-4467-8781-6942C68E53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86-4BF7-8FC5-0E86ACD6FAB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166-4F75-A5D8-1DE924CBC08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i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11</c:v>
                </c:pt>
                <c:pt idx="1">
                  <c:v>6.7</c:v>
                </c:pt>
                <c:pt idx="2">
                  <c:v>5</c:v>
                </c:pt>
                <c:pt idx="3">
                  <c:v>5.0999999999999996</c:v>
                </c:pt>
                <c:pt idx="4">
                  <c:v>6</c:v>
                </c:pt>
                <c:pt idx="5">
                  <c:v>6.5</c:v>
                </c:pt>
                <c:pt idx="6">
                  <c:v>6.1</c:v>
                </c:pt>
                <c:pt idx="7">
                  <c:v>5.9</c:v>
                </c:pt>
                <c:pt idx="8">
                  <c:v>9.3000000000000007</c:v>
                </c:pt>
                <c:pt idx="9">
                  <c:v>7.3</c:v>
                </c:pt>
                <c:pt idx="10">
                  <c:v>7.2</c:v>
                </c:pt>
                <c:pt idx="11">
                  <c:v>5.8</c:v>
                </c:pt>
                <c:pt idx="12">
                  <c:v>7</c:v>
                </c:pt>
                <c:pt idx="13">
                  <c:v>11.2</c:v>
                </c:pt>
                <c:pt idx="14">
                  <c:v>18.7</c:v>
                </c:pt>
                <c:pt idx="15" formatCode="0.0">
                  <c:v>18.7</c:v>
                </c:pt>
                <c:pt idx="16">
                  <c:v>18.399999999999999</c:v>
                </c:pt>
                <c:pt idx="17">
                  <c:v>18.3</c:v>
                </c:pt>
                <c:pt idx="18">
                  <c:v>20.3</c:v>
                </c:pt>
                <c:pt idx="19">
                  <c:v>22.7</c:v>
                </c:pt>
                <c:pt idx="2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35D-4467-8781-6942C68E533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Primary and Secondary</c:v>
                </c:pt>
              </c:strCache>
            </c:strRef>
          </c:tx>
          <c:spPr>
            <a:ln w="57150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24-B35D-4467-8781-6942C68E533F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4-5166-4F75-A5D8-1DE924CBC08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35D-4467-8781-6942C68E53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35D-4467-8781-6942C68E53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35D-4467-8781-6942C68E53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35D-4467-8781-6942C68E533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35D-4467-8781-6942C68E533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35D-4467-8781-6942C68E533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35D-4467-8781-6942C68E533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35D-4467-8781-6942C68E533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35D-4467-8781-6942C68E533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35D-4467-8781-6942C68E533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35D-4467-8781-6942C68E533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35D-4467-8781-6942C68E533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35D-4467-8781-6942C68E533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35D-4467-8781-6942C68E533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35D-4467-8781-6942C68E533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35D-4467-8781-6942C68E533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35D-4467-8781-6942C68E533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35D-4467-8781-6942C68E533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86-4BF7-8FC5-0E86ACD6FAB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66-4F75-A5D8-1DE924CBC08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i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5.4</c:v>
                </c:pt>
                <c:pt idx="1">
                  <c:v>3</c:v>
                </c:pt>
                <c:pt idx="2">
                  <c:v>1.8</c:v>
                </c:pt>
                <c:pt idx="3">
                  <c:v>2.4</c:v>
                </c:pt>
                <c:pt idx="4">
                  <c:v>3.3</c:v>
                </c:pt>
                <c:pt idx="5">
                  <c:v>3.5</c:v>
                </c:pt>
                <c:pt idx="6">
                  <c:v>3.4</c:v>
                </c:pt>
                <c:pt idx="7">
                  <c:v>3.6</c:v>
                </c:pt>
                <c:pt idx="8">
                  <c:v>5.7</c:v>
                </c:pt>
                <c:pt idx="9">
                  <c:v>4</c:v>
                </c:pt>
                <c:pt idx="10">
                  <c:v>4</c:v>
                </c:pt>
                <c:pt idx="11">
                  <c:v>3.4</c:v>
                </c:pt>
                <c:pt idx="12">
                  <c:v>4.3</c:v>
                </c:pt>
                <c:pt idx="13">
                  <c:v>6.9</c:v>
                </c:pt>
                <c:pt idx="14">
                  <c:v>11.5</c:v>
                </c:pt>
                <c:pt idx="15" formatCode="0.0">
                  <c:v>10.8</c:v>
                </c:pt>
                <c:pt idx="16">
                  <c:v>11</c:v>
                </c:pt>
                <c:pt idx="17">
                  <c:v>10.6</c:v>
                </c:pt>
                <c:pt idx="18">
                  <c:v>11</c:v>
                </c:pt>
                <c:pt idx="19">
                  <c:v>12.3</c:v>
                </c:pt>
                <c:pt idx="20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B35D-4467-8781-6942C68E533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584448"/>
        <c:axId val="54586368"/>
      </c:lineChart>
      <c:catAx>
        <c:axId val="5458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316151453290559"/>
              <c:y val="0.928918773750470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04000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6368"/>
        <c:crosses val="autoZero"/>
        <c:auto val="1"/>
        <c:lblAlgn val="ctr"/>
        <c:lblOffset val="100"/>
        <c:noMultiLvlLbl val="0"/>
      </c:catAx>
      <c:valAx>
        <c:axId val="54586368"/>
        <c:scaling>
          <c:orientation val="minMax"/>
        </c:scaling>
        <c:delete val="0"/>
        <c:axPos val="l"/>
        <c:majorGridlines>
          <c:spPr>
            <a:ln w="12690"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2860041800330515E-2"/>
              <c:y val="0.19556081214097418"/>
            </c:manualLayout>
          </c:layout>
          <c:overlay val="0"/>
          <c:spPr>
            <a:noFill/>
            <a:ln w="2538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4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3173">
          <a:noFill/>
          <a:prstDash val="solid"/>
        </a:ln>
      </c:spPr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Georgia" panose="02040502050405020303" pitchFamily="18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60726002999624"/>
          <c:y val="0.10067364350537664"/>
          <c:w val="0.88392845425571809"/>
          <c:h val="0.724757720141012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rgbClr val="558ED5"/>
            </a:solidFill>
            <a:ln w="12700">
              <a:noFill/>
              <a:prstDash val="sys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88</c:v>
                </c:pt>
                <c:pt idx="3">
                  <c:v>387</c:v>
                </c:pt>
                <c:pt idx="4">
                  <c:v>513</c:v>
                </c:pt>
                <c:pt idx="5">
                  <c:v>491</c:v>
                </c:pt>
                <c:pt idx="6">
                  <c:v>318</c:v>
                </c:pt>
                <c:pt idx="7">
                  <c:v>236</c:v>
                </c:pt>
                <c:pt idx="8">
                  <c:v>305</c:v>
                </c:pt>
                <c:pt idx="9">
                  <c:v>192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AC-4AB9-ADAE-EEC2B640CB7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rgbClr val="522358"/>
            </a:solidFill>
            <a:ln w="15875">
              <a:noFill/>
              <a:prstDash val="dash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Less than 10</c:v>
                </c:pt>
                <c:pt idx="1">
                  <c:v>10-14</c:v>
                </c:pt>
                <c:pt idx="2">
                  <c:v>15-19</c:v>
                </c:pt>
                <c:pt idx="3">
                  <c:v>20-24</c:v>
                </c:pt>
                <c:pt idx="4">
                  <c:v>25-29</c:v>
                </c:pt>
                <c:pt idx="5">
                  <c:v>30-34</c:v>
                </c:pt>
                <c:pt idx="6">
                  <c:v>35-39</c:v>
                </c:pt>
                <c:pt idx="7">
                  <c:v>40-44</c:v>
                </c:pt>
                <c:pt idx="8">
                  <c:v>45-54</c:v>
                </c:pt>
                <c:pt idx="9">
                  <c:v>55-64</c:v>
                </c:pt>
                <c:pt idx="10">
                  <c:v>65+</c:v>
                </c:pt>
              </c:strCache>
            </c:str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37</c:v>
                </c:pt>
                <c:pt idx="3">
                  <c:v>92</c:v>
                </c:pt>
                <c:pt idx="4">
                  <c:v>120</c:v>
                </c:pt>
                <c:pt idx="5">
                  <c:v>116</c:v>
                </c:pt>
                <c:pt idx="6">
                  <c:v>82</c:v>
                </c:pt>
                <c:pt idx="7">
                  <c:v>49</c:v>
                </c:pt>
                <c:pt idx="8">
                  <c:v>73</c:v>
                </c:pt>
                <c:pt idx="9">
                  <c:v>24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AC-4AB9-ADAE-EEC2B640CB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6"/>
        <c:axId val="55342208"/>
        <c:axId val="55344128"/>
      </c:barChart>
      <c:catAx>
        <c:axId val="55342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Age at Diagnosis (Year)</a:t>
                </a:r>
              </a:p>
            </c:rich>
          </c:tx>
          <c:layout>
            <c:manualLayout>
              <c:xMode val="edge"/>
              <c:yMode val="edge"/>
              <c:x val="0.44738845144356953"/>
              <c:y val="0.9230992678439371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5344128"/>
        <c:crosses val="autoZero"/>
        <c:auto val="1"/>
        <c:lblAlgn val="ctr"/>
        <c:lblOffset val="100"/>
        <c:noMultiLvlLbl val="0"/>
      </c:catAx>
      <c:valAx>
        <c:axId val="553441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2.1958661417322833E-2"/>
              <c:y val="0.33332327605400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534220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200" baseline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74924288310116"/>
          <c:y val="0.19269320860823594"/>
          <c:w val="0.87558124144738314"/>
          <c:h val="0.673861930107982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American Indian/Alaskan Native**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FFFFF">
                  <a:lumMod val="65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B9E2-4F46-A944-8316801E3E70}"/>
              </c:ext>
            </c:extLst>
          </c:dPt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17</c:v>
                </c:pt>
                <c:pt idx="2">
                  <c:v>13</c:v>
                </c:pt>
                <c:pt idx="3">
                  <c:v>13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A6-4934-83AA-BB40EEE7EE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Asian/Pacific Islander**</c:v>
                </c:pt>
              </c:strCache>
            </c:strRef>
          </c:tx>
          <c:spPr>
            <a:solidFill>
              <a:srgbClr val="71C9C5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71C9C5"/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B9E2-4F46-A944-8316801E3E70}"/>
              </c:ext>
            </c:extLst>
          </c:dPt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</c:v>
                </c:pt>
                <c:pt idx="1">
                  <c:v>17</c:v>
                </c:pt>
                <c:pt idx="2">
                  <c:v>9</c:v>
                </c:pt>
                <c:pt idx="3">
                  <c:v>16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A6-4934-83AA-BB40EEE7EE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Black/African American**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00B0F0"/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5-B9E2-4F46-A944-8316801E3E7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B9E2-4F46-A944-8316801E3E70}"/>
              </c:ext>
            </c:extLst>
          </c:dPt>
          <c:dLbls>
            <c:dLbl>
              <c:idx val="4"/>
              <c:layout>
                <c:manualLayout>
                  <c:x val="7.5342724401584724E-2"/>
                  <c:y val="-1.1769254952875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E2-4F46-A944-8316801E3E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1138</c:v>
                </c:pt>
                <c:pt idx="1">
                  <c:v>1180</c:v>
                </c:pt>
                <c:pt idx="2">
                  <c:v>1315</c:v>
                </c:pt>
                <c:pt idx="3">
                  <c:v>1397</c:v>
                </c:pt>
                <c:pt idx="4">
                  <c:v>1836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A6-4934-83AA-BB40EEE7EEA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Hispanic/LatinX</c:v>
                </c:pt>
              </c:strCache>
            </c:strRef>
          </c:tx>
          <c:spPr>
            <a:solidFill>
              <a:srgbClr val="6D2E75">
                <a:lumMod val="75000"/>
              </a:srgbClr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6D2E75">
                  <a:lumMod val="75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7-B9E2-4F46-A944-8316801E3E7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9E2-4F46-A944-8316801E3E70}"/>
              </c:ext>
            </c:extLst>
          </c:dPt>
          <c:dLbls>
            <c:dLbl>
              <c:idx val="4"/>
              <c:layout>
                <c:manualLayout>
                  <c:x val="6.8098231670663312E-2"/>
                  <c:y val="2.9423137382188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E2-4F46-A944-8316801E3E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151</c:v>
                </c:pt>
                <c:pt idx="1">
                  <c:v>151</c:v>
                </c:pt>
                <c:pt idx="2">
                  <c:v>190</c:v>
                </c:pt>
                <c:pt idx="3">
                  <c:v>192</c:v>
                </c:pt>
                <c:pt idx="4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5A6-4934-83AA-BB40EEE7EEA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White/Caucasian**</c:v>
                </c:pt>
              </c:strCache>
            </c:strRef>
          </c:tx>
          <c:spPr>
            <a:solidFill>
              <a:srgbClr val="7F9E3F"/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7F9E3F"/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9-B9E2-4F46-A944-8316801E3E7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9E2-4F46-A944-8316801E3E70}"/>
              </c:ext>
            </c:extLst>
          </c:dPt>
          <c:dLbls>
            <c:dLbl>
              <c:idx val="4"/>
              <c:layout>
                <c:manualLayout>
                  <c:x val="6.8098231670663312E-2"/>
                  <c:y val="8.8269412146565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E2-4F46-A944-8316801E3E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521</c:v>
                </c:pt>
                <c:pt idx="1">
                  <c:v>475</c:v>
                </c:pt>
                <c:pt idx="2">
                  <c:v>528</c:v>
                </c:pt>
                <c:pt idx="3">
                  <c:v>654</c:v>
                </c:pt>
                <c:pt idx="4">
                  <c:v>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5A6-4934-83AA-BB40EEE7EEA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Multiple Race</c:v>
                </c:pt>
              </c:strCache>
            </c:strRef>
          </c:tx>
          <c:spPr>
            <a:solidFill>
              <a:srgbClr val="F6D888">
                <a:lumMod val="75000"/>
              </a:srgb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B9E2-4F46-A944-8316801E3E70}"/>
              </c:ext>
            </c:extLst>
          </c:dPt>
          <c:dLbls>
            <c:dLbl>
              <c:idx val="4"/>
              <c:layout>
                <c:manualLayout>
                  <c:x val="5.7955941847372919E-2"/>
                  <c:y val="2.94231373821887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E2-4F46-A944-8316801E3E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58</c:v>
                </c:pt>
                <c:pt idx="1">
                  <c:v>66</c:v>
                </c:pt>
                <c:pt idx="2">
                  <c:v>74</c:v>
                </c:pt>
                <c:pt idx="3">
                  <c:v>93</c:v>
                </c:pt>
                <c:pt idx="4">
                  <c:v>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5A6-4934-83AA-BB40EEE7EEA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Unknown/Unspecified</c:v>
                </c:pt>
              </c:strCache>
            </c:strRef>
          </c:tx>
          <c:spPr>
            <a:solidFill>
              <a:srgbClr val="71C9C5">
                <a:lumMod val="50000"/>
              </a:srgbClr>
            </a:solidFill>
            <a:ln>
              <a:noFill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71C9C5">
                  <a:lumMod val="50000"/>
                </a:srgb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B-B9E2-4F46-A944-8316801E3E7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B9E2-4F46-A944-8316801E3E70}"/>
              </c:ext>
            </c:extLst>
          </c:dPt>
          <c:dLbls>
            <c:dLbl>
              <c:idx val="4"/>
              <c:layout>
                <c:manualLayout>
                  <c:x val="4.9262550570267072E-2"/>
                  <c:y val="-2.3538509905750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E2-4F46-A944-8316801E3E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5A6-4934-83AA-BB40EEE7E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187648"/>
        <c:axId val="48202112"/>
      </c:barChart>
      <c:catAx>
        <c:axId val="48187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of Diagnosis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8202112"/>
        <c:crosses val="autoZero"/>
        <c:auto val="1"/>
        <c:lblAlgn val="ctr"/>
        <c:lblOffset val="100"/>
        <c:noMultiLvlLbl val="0"/>
      </c:catAx>
      <c:valAx>
        <c:axId val="48202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Cases</a:t>
                </a:r>
              </a:p>
            </c:rich>
          </c:tx>
          <c:layout>
            <c:manualLayout>
              <c:xMode val="edge"/>
              <c:yMode val="edge"/>
              <c:x val="2.8490028490028491E-3"/>
              <c:y val="0.3817776733634615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8187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0168780708520515"/>
          <c:y val="4.0066773749764174E-2"/>
          <c:w val="0.89586457141575249"/>
          <c:h val="0.15045799161773649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303030303030299E-2"/>
          <c:y val="0.2104356831615537"/>
          <c:w val="0.88456167979002609"/>
          <c:h val="0.6381175666965972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American Indian/Alaskan Native**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627948223555397E-2"/>
                  <c:y val="-3.2218330038853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B6-4270-92A1-5A7C92F6D7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9.6</c:v>
                </c:pt>
                <c:pt idx="1">
                  <c:v>14.7</c:v>
                </c:pt>
                <c:pt idx="2">
                  <c:v>11.2</c:v>
                </c:pt>
                <c:pt idx="3">
                  <c:v>11.2</c:v>
                </c:pt>
                <c:pt idx="4">
                  <c:v>30.2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B6-4270-92A1-5A7C92F6D731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Asian/Pacific Islander**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7.3997646525246399E-3"/>
                  <c:y val="8.78681728332355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B6-4270-92A1-5A7C92F6D7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6.1</c:v>
                </c:pt>
                <c:pt idx="1">
                  <c:v>5.5</c:v>
                </c:pt>
                <c:pt idx="2">
                  <c:v>4.5</c:v>
                </c:pt>
                <c:pt idx="3">
                  <c:v>3.3</c:v>
                </c:pt>
                <c:pt idx="4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0B6-4270-92A1-5A7C92F6D731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Black/African American**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olid"/>
            </a:ln>
          </c:spPr>
          <c:marker>
            <c:symbol val="none"/>
          </c:marker>
          <c:dLbls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AD-4BD1-BFFE-E3FDEC9895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51.8</c:v>
                </c:pt>
                <c:pt idx="1">
                  <c:v>53.1</c:v>
                </c:pt>
                <c:pt idx="2">
                  <c:v>58.7</c:v>
                </c:pt>
                <c:pt idx="3">
                  <c:v>62.7</c:v>
                </c:pt>
                <c:pt idx="4">
                  <c:v>81.7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A0B6-4270-92A1-5A7C92F6D73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Hispanic/Latinx</c:v>
                </c:pt>
              </c:strCache>
            </c:strRef>
          </c:tx>
          <c:spPr>
            <a:ln w="38100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627948223555397E-2"/>
                  <c:y val="-1.0739319284751672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AD-4BD1-BFFE-E3FDEC98959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15.8</c:v>
                </c:pt>
                <c:pt idx="1">
                  <c:v>15.2</c:v>
                </c:pt>
                <c:pt idx="2">
                  <c:v>18.600000000000001</c:v>
                </c:pt>
                <c:pt idx="3">
                  <c:v>18.399999999999999</c:v>
                </c:pt>
                <c:pt idx="4">
                  <c:v>29.5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0B6-4270-92A1-5A7C92F6D731}"/>
            </c:ext>
          </c:extLst>
        </c:ser>
        <c:ser>
          <c:idx val="1"/>
          <c:order val="4"/>
          <c:tx>
            <c:strRef>
              <c:f>Sheet1!$F$1</c:f>
              <c:strCache>
                <c:ptCount val="1"/>
                <c:pt idx="0">
                  <c:v>White/Caucasian**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2.9599058610098126E-3"/>
                  <c:y val="-2.928939094441219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0B6-4270-92A1-5A7C92F6D7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8</c:v>
                </c:pt>
                <c:pt idx="1">
                  <c:v>7.3</c:v>
                </c:pt>
                <c:pt idx="2">
                  <c:v>8</c:v>
                </c:pt>
                <c:pt idx="3">
                  <c:v>10.1</c:v>
                </c:pt>
                <c:pt idx="4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A0B6-4270-92A1-5A7C92F6D73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Multiple Races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dLbls>
            <c:dLbl>
              <c:idx val="4"/>
              <c:layout>
                <c:manualLayout>
                  <c:x val="1.7759435166058875E-2"/>
                  <c:y val="-1.75736345666473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24-4A17-8156-9753AC93F4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2020*</c:v>
                </c:pt>
                <c:pt idx="4">
                  <c:v>2021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29.4</c:v>
                </c:pt>
                <c:pt idx="1">
                  <c:v>32.299999999999997</c:v>
                </c:pt>
                <c:pt idx="2">
                  <c:v>34.9</c:v>
                </c:pt>
                <c:pt idx="3">
                  <c:v>43</c:v>
                </c:pt>
                <c:pt idx="4">
                  <c:v>61.1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424-4A17-8156-9753AC93F48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6292096"/>
        <c:axId val="56294016"/>
      </c:lineChart>
      <c:catAx>
        <c:axId val="56292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Year at Diagnosis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56294016"/>
        <c:crosses val="autoZero"/>
        <c:auto val="1"/>
        <c:lblAlgn val="ctr"/>
        <c:lblOffset val="100"/>
        <c:noMultiLvlLbl val="0"/>
      </c:catAx>
      <c:valAx>
        <c:axId val="5629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567155810069196E-2"/>
              <c:y val="0.275340248812019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62920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8.3333333333333329E-2"/>
          <c:y val="1.6991148548126424E-2"/>
          <c:w val="0.88999236743933796"/>
          <c:h val="0.164980451061233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 b="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117618110236218E-2"/>
          <c:y val="0.15293418003140366"/>
          <c:w val="0.89551333427071611"/>
          <c:h val="0.66669690786519475"/>
        </c:manualLayout>
      </c:layout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Primary and Secondary - Women</c:v>
                </c:pt>
              </c:strCache>
            </c:strRef>
          </c:tx>
          <c:spPr>
            <a:ln w="57150">
              <a:solidFill>
                <a:srgbClr val="6D2E75">
                  <a:lumMod val="75000"/>
                </a:srgbClr>
              </a:solidFill>
              <a:prstDash val="solid"/>
            </a:ln>
          </c:spPr>
          <c:marker>
            <c:symbol val="none"/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9-3C63-460B-BA70-458B4F3ADBC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C252-4E9C-BF61-9D880688A85B}"/>
              </c:ext>
            </c:extLst>
          </c:dPt>
          <c:dLbls>
            <c:dLbl>
              <c:idx val="10"/>
              <c:layout>
                <c:manualLayout>
                  <c:x val="-1.0912572349731422E-16"/>
                  <c:y val="-2.37837315946586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52-4E9C-BF61-9D880688A85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0.6</c:v>
                </c:pt>
                <c:pt idx="1">
                  <c:v>0.7</c:v>
                </c:pt>
                <c:pt idx="2">
                  <c:v>0.8</c:v>
                </c:pt>
                <c:pt idx="3">
                  <c:v>1.3</c:v>
                </c:pt>
                <c:pt idx="4">
                  <c:v>2.1</c:v>
                </c:pt>
                <c:pt idx="5" formatCode="0.0">
                  <c:v>2.1</c:v>
                </c:pt>
                <c:pt idx="6">
                  <c:v>2.5</c:v>
                </c:pt>
                <c:pt idx="7">
                  <c:v>3</c:v>
                </c:pt>
                <c:pt idx="8">
                  <c:v>3.4</c:v>
                </c:pt>
                <c:pt idx="9" formatCode="0.0">
                  <c:v>3.6</c:v>
                </c:pt>
                <c:pt idx="10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C63-460B-BA70-458B4F3ADBCB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Other Early Syphilis^ - Women</c:v>
                </c:pt>
              </c:strCache>
            </c:strRef>
          </c:tx>
          <c:spPr>
            <a:ln w="57150">
              <a:solidFill>
                <a:srgbClr val="6D2E75">
                  <a:lumMod val="75000"/>
                  <a:alpha val="50000"/>
                </a:srgbClr>
              </a:solidFill>
              <a:prstDash val="sysDash"/>
            </a:ln>
          </c:spPr>
          <c:marker>
            <c:symbol val="none"/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14-3C63-460B-BA70-458B4F3ADBCB}"/>
              </c:ext>
            </c:extLst>
          </c:dPt>
          <c:dPt>
            <c:idx val="9"/>
            <c:bubble3D val="0"/>
            <c:spPr>
              <a:ln w="57150">
                <a:solidFill>
                  <a:srgbClr val="6D2E75">
                    <a:lumMod val="75000"/>
                    <a:alpha val="50000"/>
                  </a:srgbClr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C-3C63-460B-BA70-458B4F3ADBCB}"/>
              </c:ext>
            </c:extLst>
          </c:dPt>
          <c:dLbls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5E-4D19-A229-EDE07C4129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1.2</c:v>
                </c:pt>
                <c:pt idx="1">
                  <c:v>0.6</c:v>
                </c:pt>
                <c:pt idx="2">
                  <c:v>1.1000000000000001</c:v>
                </c:pt>
                <c:pt idx="3">
                  <c:v>1.4</c:v>
                </c:pt>
                <c:pt idx="4">
                  <c:v>2.2000000000000002</c:v>
                </c:pt>
                <c:pt idx="5" formatCode="0.0">
                  <c:v>3.1</c:v>
                </c:pt>
                <c:pt idx="6">
                  <c:v>2.2000000000000002</c:v>
                </c:pt>
                <c:pt idx="7">
                  <c:v>2.8</c:v>
                </c:pt>
                <c:pt idx="8">
                  <c:v>3.2</c:v>
                </c:pt>
                <c:pt idx="9" formatCode="0.0">
                  <c:v>4.0999999999999996</c:v>
                </c:pt>
                <c:pt idx="10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3C63-460B-BA70-458B4F3ADBCB}"/>
            </c:ext>
          </c:extLst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Primary and Secondary - Men</c:v>
                </c:pt>
              </c:strCache>
            </c:strRef>
          </c:tx>
          <c:spPr>
            <a:ln w="57150" cmpd="sng">
              <a:solidFill>
                <a:srgbClr val="1F497D">
                  <a:lumMod val="60000"/>
                  <a:lumOff val="40000"/>
                </a:srgbClr>
              </a:solidFill>
              <a:prstDash val="solid"/>
            </a:ln>
          </c:spPr>
          <c:marker>
            <c:symbol val="none"/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20-3C63-460B-BA70-458B4F3ADBC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7-C252-4E9C-BF61-9D880688A85B}"/>
              </c:ext>
            </c:extLst>
          </c:dPt>
          <c:dLbls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5E-4D19-A229-EDE07C4129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7.6</c:v>
                </c:pt>
                <c:pt idx="1">
                  <c:v>6.3</c:v>
                </c:pt>
                <c:pt idx="2">
                  <c:v>7.9</c:v>
                </c:pt>
                <c:pt idx="3">
                  <c:v>12.8</c:v>
                </c:pt>
                <c:pt idx="4">
                  <c:v>12.4</c:v>
                </c:pt>
                <c:pt idx="5" formatCode="0.0">
                  <c:v>19.899999999999999</c:v>
                </c:pt>
                <c:pt idx="6">
                  <c:v>20.100000000000001</c:v>
                </c:pt>
                <c:pt idx="7">
                  <c:v>18.600000000000001</c:v>
                </c:pt>
                <c:pt idx="8">
                  <c:v>19</c:v>
                </c:pt>
                <c:pt idx="9" formatCode="0.0">
                  <c:v>21.3</c:v>
                </c:pt>
                <c:pt idx="10">
                  <c:v>29.5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3C63-460B-BA70-458B4F3ADBCB}"/>
            </c:ext>
          </c:extLst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Other Early Syphilis^ - Men</c:v>
                </c:pt>
              </c:strCache>
            </c:strRef>
          </c:tx>
          <c:spPr>
            <a:ln w="57150">
              <a:solidFill>
                <a:srgbClr val="1F497D">
                  <a:lumMod val="60000"/>
                  <a:lumOff val="40000"/>
                  <a:alpha val="62000"/>
                </a:srgbClr>
              </a:solidFill>
              <a:prstDash val="dash"/>
            </a:ln>
          </c:spPr>
          <c:marker>
            <c:symbol val="none"/>
          </c:marker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2B-3C63-460B-BA70-458B4F3ADBCB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C252-4E9C-BF61-9D880688A85B}"/>
              </c:ext>
            </c:extLst>
          </c:dPt>
          <c:dLbls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5E-4D19-A229-EDE07C4129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5.4</c:v>
                </c:pt>
                <c:pt idx="1">
                  <c:v>4.2</c:v>
                </c:pt>
                <c:pt idx="2">
                  <c:v>4.4000000000000004</c:v>
                </c:pt>
                <c:pt idx="3">
                  <c:v>7.3</c:v>
                </c:pt>
                <c:pt idx="4">
                  <c:v>12.5</c:v>
                </c:pt>
                <c:pt idx="5" formatCode="0.0">
                  <c:v>13.1</c:v>
                </c:pt>
                <c:pt idx="6">
                  <c:v>13</c:v>
                </c:pt>
                <c:pt idx="7">
                  <c:v>12.9</c:v>
                </c:pt>
                <c:pt idx="8">
                  <c:v>15.8</c:v>
                </c:pt>
                <c:pt idx="9" formatCode="0.0">
                  <c:v>16.899999999999999</c:v>
                </c:pt>
                <c:pt idx="10">
                  <c:v>20.2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D-3C63-460B-BA70-458B4F3ADBC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253632"/>
        <c:axId val="55276288"/>
      </c:lineChart>
      <c:catAx>
        <c:axId val="552536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 at Diagnosis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276288"/>
        <c:crosses val="autoZero"/>
        <c:auto val="1"/>
        <c:lblAlgn val="ctr"/>
        <c:lblOffset val="100"/>
        <c:noMultiLvlLbl val="0"/>
      </c:catAx>
      <c:valAx>
        <c:axId val="5527628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4518185226846643E-2"/>
              <c:y val="0.1747650168593954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5253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0963488938882641"/>
          <c:y val="1.9478730518876542E-2"/>
          <c:w val="0.85364688788901377"/>
          <c:h val="0.13221424252248218"/>
        </c:manualLayout>
      </c:layout>
      <c:overlay val="0"/>
      <c:txPr>
        <a:bodyPr/>
        <a:lstStyle/>
        <a:p>
          <a:pPr>
            <a:defRPr sz="110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aseline="0">
          <a:latin typeface="Georgia" panose="02040502050405020303" pitchFamily="18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79598876903847E-2"/>
          <c:y val="0.20895352256948194"/>
          <c:w val="0.87646446971906278"/>
          <c:h val="0.6187242400272323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Other Early Syphilis^-NC</c:v>
                </c:pt>
              </c:strCache>
            </c:strRef>
          </c:tx>
          <c:spPr>
            <a:ln w="57150">
              <a:solidFill>
                <a:srgbClr val="7F9E3F"/>
              </a:solidFill>
              <a:prstDash val="solid"/>
            </a:ln>
          </c:spPr>
          <c:marker>
            <c:symbol val="none"/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1-B35D-4467-8781-6942C68E533F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3-FC89-4F13-B144-E085EF1CBF9C}"/>
              </c:ext>
            </c:extLst>
          </c:dPt>
          <c:dLbls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BF-4C53-9F81-31162B4F6DA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2020*</c:v>
                </c:pt>
                <c:pt idx="5">
                  <c:v>2021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 formatCode="0.0">
                  <c:v>7.7</c:v>
                </c:pt>
                <c:pt idx="1">
                  <c:v>7.4</c:v>
                </c:pt>
                <c:pt idx="2">
                  <c:v>7.7</c:v>
                </c:pt>
                <c:pt idx="3">
                  <c:v>9.3000000000000007</c:v>
                </c:pt>
                <c:pt idx="4">
                  <c:v>10.4</c:v>
                </c:pt>
                <c:pt idx="5">
                  <c:v>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35D-4467-8781-6942C68E533F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Primary and Secondary-NC</c:v>
                </c:pt>
              </c:strCache>
            </c:strRef>
          </c:tx>
          <c:spPr>
            <a:ln w="57150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4-B35D-4467-8781-6942C68E533F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4-FC89-4F13-B144-E085EF1CBF9C}"/>
              </c:ext>
            </c:extLst>
          </c:dPt>
          <c:dLbls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35D-4467-8781-6942C68E53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2020*</c:v>
                </c:pt>
                <c:pt idx="5">
                  <c:v>2021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 formatCode="0.0">
                  <c:v>10.8</c:v>
                </c:pt>
                <c:pt idx="1">
                  <c:v>11</c:v>
                </c:pt>
                <c:pt idx="2">
                  <c:v>10.6</c:v>
                </c:pt>
                <c:pt idx="3">
                  <c:v>11</c:v>
                </c:pt>
                <c:pt idx="4">
                  <c:v>12.3</c:v>
                </c:pt>
                <c:pt idx="5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B35D-4467-8781-6942C68E53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Other Early Syphilis^-US</c:v>
                </c:pt>
              </c:strCache>
            </c:strRef>
          </c:tx>
          <c:spPr>
            <a:ln w="38100">
              <a:solidFill>
                <a:srgbClr val="7F9E3F"/>
              </a:solidFill>
              <a:prstDash val="dash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1.8585887438161829E-2"/>
                  <c:y val="1.5250451767955111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3B4-44B9-B280-28A90D764B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2020*</c:v>
                </c:pt>
                <c:pt idx="5">
                  <c:v>2021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9</c:v>
                </c:pt>
                <c:pt idx="1">
                  <c:v>10.4</c:v>
                </c:pt>
                <c:pt idx="2">
                  <c:v>11.8</c:v>
                </c:pt>
                <c:pt idx="3">
                  <c:v>12.7</c:v>
                </c:pt>
                <c:pt idx="4">
                  <c:v>13</c:v>
                </c:pt>
                <c:pt idx="5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85-4414-A78D-5057EC709CE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Primary and Secondary-US</c:v>
                </c:pt>
              </c:strCache>
            </c:strRef>
          </c:tx>
          <c:spPr>
            <a:ln w="38100">
              <a:solidFill>
                <a:srgbClr val="0070C0"/>
              </a:solidFill>
              <a:prstDash val="dash"/>
            </a:ln>
          </c:spPr>
          <c:marker>
            <c:symbol val="none"/>
          </c:marker>
          <c:dLbls>
            <c:dLbl>
              <c:idx val="5"/>
              <c:layout>
                <c:manualLayout>
                  <c:x val="2.3301138850787918E-2"/>
                  <c:y val="-3.2617752366378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3B4-44B9-B280-28A90D764B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2020*</c:v>
                </c:pt>
                <c:pt idx="5">
                  <c:v>2021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8.6</c:v>
                </c:pt>
                <c:pt idx="1">
                  <c:v>9.4</c:v>
                </c:pt>
                <c:pt idx="2">
                  <c:v>10.7</c:v>
                </c:pt>
                <c:pt idx="3">
                  <c:v>11.9</c:v>
                </c:pt>
                <c:pt idx="4">
                  <c:v>12.6</c:v>
                </c:pt>
                <c:pt idx="5">
                  <c:v>15.8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85-4414-A78D-5057EC709CE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4584448"/>
        <c:axId val="54586368"/>
      </c:lineChart>
      <c:catAx>
        <c:axId val="54584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4316151453290559"/>
              <c:y val="0.928918773750470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204000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6368"/>
        <c:crosses val="autoZero"/>
        <c:auto val="1"/>
        <c:lblAlgn val="ctr"/>
        <c:lblOffset val="100"/>
        <c:noMultiLvlLbl val="0"/>
      </c:catAx>
      <c:valAx>
        <c:axId val="54586368"/>
        <c:scaling>
          <c:orientation val="minMax"/>
        </c:scaling>
        <c:delete val="0"/>
        <c:axPos val="l"/>
        <c:majorGridlines>
          <c:spPr>
            <a:ln w="12690">
              <a:solidFill>
                <a:srgbClr val="FFFFFF">
                  <a:lumMod val="75000"/>
                </a:srgbClr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Rate per 100,000 population</a:t>
                </a:r>
              </a:p>
            </c:rich>
          </c:tx>
          <c:layout>
            <c:manualLayout>
              <c:xMode val="edge"/>
              <c:yMode val="edge"/>
              <c:x val="1.2860041800330515E-2"/>
              <c:y val="0.19556081214097418"/>
            </c:manualLayout>
          </c:layout>
          <c:overlay val="0"/>
          <c:spPr>
            <a:noFill/>
            <a:ln w="2538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458444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6009998808192361"/>
          <c:y val="5.6548657336731895E-2"/>
          <c:w val="0.66870383679141121"/>
          <c:h val="0.10476150826400743"/>
        </c:manualLayout>
      </c:layout>
      <c:overlay val="0"/>
      <c:spPr>
        <a:noFill/>
        <a:ln w="3173">
          <a:noFill/>
          <a:prstDash val="solid"/>
        </a:ln>
      </c:spPr>
      <c:txPr>
        <a:bodyPr/>
        <a:lstStyle/>
        <a:p>
          <a:pPr>
            <a:defRPr sz="1200" b="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Georgia" panose="02040502050405020303" pitchFamily="18" charset="0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46004666083409E-2"/>
          <c:y val="0.10663451107887267"/>
          <c:w val="0.90897868669194126"/>
          <c:h val="0.6961039332888907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Presumptive/Probable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F48A-43E2-AFEE-3366920FC95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48A-43E2-AFEE-3366920FC95F}"/>
              </c:ext>
            </c:extLst>
          </c:dPt>
          <c:dLbls>
            <c:dLbl>
              <c:idx val="10"/>
              <c:layout>
                <c:manualLayout>
                  <c:x val="4.16839763793925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C1-4EFB-BE55-08DA115CAA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5</c:v>
                </c:pt>
                <c:pt idx="4">
                  <c:v>11</c:v>
                </c:pt>
                <c:pt idx="5">
                  <c:v>16</c:v>
                </c:pt>
                <c:pt idx="6">
                  <c:v>23</c:v>
                </c:pt>
                <c:pt idx="7">
                  <c:v>18</c:v>
                </c:pt>
                <c:pt idx="8">
                  <c:v>26</c:v>
                </c:pt>
                <c:pt idx="9">
                  <c:v>32</c:v>
                </c:pt>
                <c:pt idx="1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05-48B1-B6E0-7545DCFDE5BA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Confirmed-Live Birth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5875"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4-F48A-43E2-AFEE-3366920FC95F}"/>
              </c:ext>
            </c:extLst>
          </c:dPt>
          <c:cat>
            <c:strRef>
              <c:f>Sheet1!$A$2:$A$13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05-48B1-B6E0-7545DCFDE5BA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Confirmed-Still Birth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0"/>
              <c:layout>
                <c:manualLayout>
                  <c:x val="3.1262982284544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C1-4EFB-BE55-08DA115CAA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2020*</c:v>
                </c:pt>
                <c:pt idx="10">
                  <c:v>2021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05-48B1-B6E0-7545DCFDE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786496"/>
        <c:axId val="557927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 </c:v>
                      </c:pt>
                    </c:strCache>
                  </c:strRef>
                </c:tx>
                <c:spPr>
                  <a:solidFill>
                    <a:srgbClr val="002060"/>
                  </a:solidFill>
                  <a:ln>
                    <a:noFill/>
                  </a:ln>
                </c:spPr>
                <c:invertIfNegative val="0"/>
                <c:dPt>
                  <c:idx val="7"/>
                  <c:invertIfNegative val="0"/>
                  <c:bubble3D val="0"/>
                  <c:spPr>
                    <a:solidFill>
                      <a:srgbClr val="002060"/>
                    </a:solidFill>
                    <a:ln w="15875">
                      <a:noFill/>
                      <a:prstDash val="dash"/>
                    </a:ln>
                  </c:spPr>
                  <c:extLst>
                    <c:ext xmlns:c16="http://schemas.microsoft.com/office/drawing/2014/chart" uri="{C3380CC4-5D6E-409C-BE32-E72D297353CC}">
                      <c16:uniqueId val="{00000006-F48A-43E2-AFEE-3366920FC95F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2020*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0</c:v>
                      </c:pt>
                      <c:pt idx="10">
                        <c:v>2021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8A05-48B1-B6E0-7545DCFDE5BA}"/>
                  </c:ext>
                </c:extLst>
              </c15:ser>
            </c15:filteredBarSeries>
          </c:ext>
        </c:extLst>
      </c:barChart>
      <c:catAx>
        <c:axId val="55786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Birth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 rot="-2040000"/>
          <a:lstStyle/>
          <a:p>
            <a:pPr>
              <a:defRPr/>
            </a:pPr>
            <a:endParaRPr lang="en-US"/>
          </a:p>
        </c:txPr>
        <c:crossAx val="55792768"/>
        <c:crosses val="autoZero"/>
        <c:auto val="1"/>
        <c:lblAlgn val="ctr"/>
        <c:lblOffset val="100"/>
        <c:noMultiLvlLbl val="0"/>
      </c:catAx>
      <c:valAx>
        <c:axId val="557927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Cases Reported</a:t>
                </a:r>
              </a:p>
            </c:rich>
          </c:tx>
          <c:layout>
            <c:manualLayout>
              <c:xMode val="edge"/>
              <c:yMode val="edge"/>
              <c:x val="9.2592592592592587E-3"/>
              <c:y val="0.2994109879637229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5786496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bg1">
              <a:lumMod val="1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3223157405366"/>
          <c:y val="7.9218524947372304E-2"/>
          <c:w val="0.87566607460035528"/>
          <c:h val="0.73445434223581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Men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B9B4-4C27-AD86-34F3B694D3B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B4-4C27-AD86-34F3B694D3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B4-4C27-AD86-34F3B694D3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B4-4C27-AD86-34F3B694D3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9B4-4C27-AD86-34F3B694D3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9B4-4C27-AD86-34F3B694D3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9B4-4C27-AD86-34F3B694D3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9B4-4C27-AD86-34F3B694D3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9B4-4C27-AD86-34F3B694D3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9B4-4C27-AD86-34F3B694D3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9B4-4C27-AD86-34F3B694D3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9B4-4C27-AD86-34F3B694D3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9B4-4C27-AD86-34F3B694D3B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9B4-4C27-AD86-34F3B694D3B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9B4-4C27-AD86-34F3B694D3B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9B4-4C27-AD86-34F3B694D3B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9B4-4C27-AD86-34F3B694D3B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9B4-4C27-AD86-34F3B694D3B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9B4-4C27-AD86-34F3B694D3B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9B4-4C27-AD86-34F3B694D3B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9B4-4C27-AD86-34F3B694D3B3}"/>
                </c:ext>
              </c:extLst>
            </c:dLbl>
            <c:dLbl>
              <c:idx val="2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i="0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9D3-459F-8C8B-512F533D1301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Sheet1!$B$1:$V$1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</c:strCache>
            </c:strRef>
          </c:cat>
          <c:val>
            <c:numRef>
              <c:f>Sheet1!$B$2:$V$2</c:f>
              <c:numCache>
                <c:formatCode>0%</c:formatCode>
                <c:ptCount val="21"/>
                <c:pt idx="0">
                  <c:v>7.7393075356415472E-2</c:v>
                </c:pt>
                <c:pt idx="1">
                  <c:v>9.4155844155844159E-2</c:v>
                </c:pt>
                <c:pt idx="2">
                  <c:v>0.19521912350597609</c:v>
                </c:pt>
                <c:pt idx="3">
                  <c:v>0.24584717607973422</c:v>
                </c:pt>
                <c:pt idx="4">
                  <c:v>0.2949438202247191</c:v>
                </c:pt>
                <c:pt idx="5">
                  <c:v>0.32451923076923078</c:v>
                </c:pt>
                <c:pt idx="6">
                  <c:v>0.37681159420289856</c:v>
                </c:pt>
                <c:pt idx="7">
                  <c:v>0.42165898617511521</c:v>
                </c:pt>
                <c:pt idx="8">
                  <c:v>0.41087613293051362</c:v>
                </c:pt>
                <c:pt idx="9">
                  <c:v>0.44714038128249567</c:v>
                </c:pt>
                <c:pt idx="10">
                  <c:v>0.48275862068965519</c:v>
                </c:pt>
                <c:pt idx="11">
                  <c:v>0.48490945674044267</c:v>
                </c:pt>
                <c:pt idx="12">
                  <c:v>0.46101694915254238</c:v>
                </c:pt>
                <c:pt idx="13">
                  <c:v>0.48973305954825463</c:v>
                </c:pt>
                <c:pt idx="14">
                  <c:v>0.49517490952955368</c:v>
                </c:pt>
                <c:pt idx="15">
                  <c:v>0.50857843137254899</c:v>
                </c:pt>
                <c:pt idx="16">
                  <c:v>0.45176752546434989</c:v>
                </c:pt>
                <c:pt idx="17">
                  <c:v>0.48503740648379051</c:v>
                </c:pt>
                <c:pt idx="18">
                  <c:v>0.48385269121813029</c:v>
                </c:pt>
                <c:pt idx="19">
                  <c:v>0.4793174767321613</c:v>
                </c:pt>
                <c:pt idx="20">
                  <c:v>0.4492583918813427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C-461F-BC35-9D44800510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B9B4-4C27-AD86-34F3B694D3B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B4-4C27-AD86-34F3B694D3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B4-4C27-AD86-34F3B694D3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B4-4C27-AD86-34F3B694D3B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9B4-4C27-AD86-34F3B694D3B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9B4-4C27-AD86-34F3B694D3B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1432432084124909E-2"/>
                      <c:h val="4.59950799483875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9B4-4C27-AD86-34F3B694D3B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9B4-4C27-AD86-34F3B694D3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9B4-4C27-AD86-34F3B694D3B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9B4-4C27-AD86-34F3B694D3B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9B4-4C27-AD86-34F3B694D3B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9B4-4C27-AD86-34F3B694D3B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9B4-4C27-AD86-34F3B694D3B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9B4-4C27-AD86-34F3B694D3B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9B4-4C27-AD86-34F3B694D3B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9B4-4C27-AD86-34F3B694D3B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9B4-4C27-AD86-34F3B694D3B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9B4-4C27-AD86-34F3B694D3B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9B4-4C27-AD86-34F3B694D3B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9B4-4C27-AD86-34F3B694D3B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9B4-4C27-AD86-34F3B694D3B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Sheet1!$B$1:$V$1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2020*</c:v>
                </c:pt>
                <c:pt idx="20">
                  <c:v>2021</c:v>
                </c:pt>
              </c:strCache>
            </c:strRef>
          </c:cat>
          <c:val>
            <c:numRef>
              <c:f>Sheet1!$B$3:$V$3</c:f>
              <c:numCache>
                <c:formatCode>0%</c:formatCode>
                <c:ptCount val="21"/>
                <c:pt idx="0">
                  <c:v>4.8426150121065374E-2</c:v>
                </c:pt>
                <c:pt idx="1">
                  <c:v>2.766798418972332E-2</c:v>
                </c:pt>
                <c:pt idx="2">
                  <c:v>4.8192771084337352E-2</c:v>
                </c:pt>
                <c:pt idx="3">
                  <c:v>5.3435114503816793E-2</c:v>
                </c:pt>
                <c:pt idx="4">
                  <c:v>4.9382716049382713E-2</c:v>
                </c:pt>
                <c:pt idx="5">
                  <c:v>5.0955414012738856E-2</c:v>
                </c:pt>
                <c:pt idx="6">
                  <c:v>8.5714285714285715E-2</c:v>
                </c:pt>
                <c:pt idx="7">
                  <c:v>3.5398230088495575E-2</c:v>
                </c:pt>
                <c:pt idx="8">
                  <c:v>7.7294685990338161E-2</c:v>
                </c:pt>
                <c:pt idx="9">
                  <c:v>3.3333333333333333E-2</c:v>
                </c:pt>
                <c:pt idx="10">
                  <c:v>3.4090909090909088E-2</c:v>
                </c:pt>
                <c:pt idx="11">
                  <c:v>2.9850746268656716E-2</c:v>
                </c:pt>
                <c:pt idx="12">
                  <c:v>2.1052631578947368E-2</c:v>
                </c:pt>
                <c:pt idx="13">
                  <c:v>5.1470588235294115E-2</c:v>
                </c:pt>
                <c:pt idx="14">
                  <c:v>3.6199095022624438E-2</c:v>
                </c:pt>
                <c:pt idx="15">
                  <c:v>6.6420664206642069E-2</c:v>
                </c:pt>
                <c:pt idx="16">
                  <c:v>4.3999999999999997E-2</c:v>
                </c:pt>
                <c:pt idx="17">
                  <c:v>5.1612903225806452E-2</c:v>
                </c:pt>
                <c:pt idx="18">
                  <c:v>5.113636363636364E-2</c:v>
                </c:pt>
                <c:pt idx="19">
                  <c:v>6.1274509803921566E-2</c:v>
                </c:pt>
                <c:pt idx="20">
                  <c:v>2.6666666666666668E-2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C-461F-BC35-9D44800510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6078336"/>
        <c:axId val="56080256"/>
      </c:barChart>
      <c:catAx>
        <c:axId val="56078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Year at Diagnosis</a:t>
                </a:r>
              </a:p>
            </c:rich>
          </c:tx>
          <c:layout>
            <c:manualLayout>
              <c:xMode val="edge"/>
              <c:yMode val="edge"/>
              <c:x val="0.43456269112095514"/>
              <c:y val="0.918267436204540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-2040000" vert="horz"/>
          <a:lstStyle/>
          <a:p>
            <a:pPr>
              <a:defRPr sz="1200" b="0"/>
            </a:pPr>
            <a:endParaRPr lang="en-US"/>
          </a:p>
        </c:txPr>
        <c:crossAx val="56080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6080256"/>
        <c:scaling>
          <c:orientation val="minMax"/>
          <c:max val="1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Percent  of Syphilis Cases Co-Infected with HIV</a:t>
                </a:r>
              </a:p>
            </c:rich>
          </c:tx>
          <c:layout>
            <c:manualLayout>
              <c:xMode val="edge"/>
              <c:yMode val="edge"/>
              <c:x val="1.5015015015015015E-3"/>
              <c:y val="0.10302737250199324"/>
            </c:manualLayout>
          </c:layout>
          <c:overlay val="0"/>
          <c:spPr>
            <a:noFill/>
            <a:ln w="25355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/>
            </a:pPr>
            <a:endParaRPr lang="en-US"/>
          </a:p>
        </c:txPr>
        <c:crossAx val="56078336"/>
        <c:crosses val="autoZero"/>
        <c:crossBetween val="between"/>
        <c:majorUnit val="0.2"/>
      </c:valAx>
      <c:spPr>
        <a:noFill/>
        <a:ln w="12678">
          <a:noFill/>
          <a:prstDash val="solid"/>
        </a:ln>
      </c:spPr>
    </c:plotArea>
    <c:legend>
      <c:legendPos val="t"/>
      <c:overlay val="0"/>
      <c:spPr>
        <a:noFill/>
        <a:ln w="3169">
          <a:noFill/>
          <a:prstDash val="solid"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12678">
      <a:noFill/>
      <a:prstDash val="solid"/>
    </a:ln>
  </c:spPr>
  <c:txPr>
    <a:bodyPr/>
    <a:lstStyle/>
    <a:p>
      <a:pPr>
        <a:defRPr sz="1198" b="1" i="0" u="none" strike="noStrike" baseline="0">
          <a:solidFill>
            <a:srgbClr val="000000"/>
          </a:solidFill>
          <a:latin typeface="Arial" panose="020B0604020202020204" pitchFamily="34" charset="0"/>
          <a:ea typeface="Arial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0.88503</cdr:x>
      <cdr:y>0.15203</cdr:y>
    </cdr:from>
    <cdr:to>
      <cdr:x>0.96711</cdr:x>
      <cdr:y>0.19731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4341" y="660312"/>
          <a:ext cx="685770" cy="19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200" b="1" i="0" dirty="0">
              <a:latin typeface="Arial" panose="020B0604020202020204" pitchFamily="34" charset="0"/>
              <a:cs typeface="Arial" panose="020B0604020202020204" pitchFamily="34" charset="0"/>
            </a:rPr>
            <a:t>3,162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0.84575</cdr:x>
      <cdr:y>0.179</cdr:y>
    </cdr:from>
    <cdr:to>
      <cdr:x>0.94733</cdr:x>
      <cdr:y>0.24317</cdr:y>
    </cdr:to>
    <cdr:sp macro="" textlink="">
      <cdr:nvSpPr>
        <cdr:cNvPr id="6" name="TextBox 17"/>
        <cdr:cNvSpPr txBox="1"/>
      </cdr:nvSpPr>
      <cdr:spPr>
        <a:xfrm xmlns:a="http://schemas.openxmlformats.org/drawingml/2006/main">
          <a:off x="7413199" y="772607"/>
          <a:ext cx="89037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i="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3,162</a:t>
          </a:r>
        </a:p>
      </cdr:txBody>
    </cdr:sp>
  </cdr:relSizeAnchor>
  <cdr:relSizeAnchor xmlns:cdr="http://schemas.openxmlformats.org/drawingml/2006/chartDrawing">
    <cdr:from>
      <cdr:x>0.67109</cdr:x>
      <cdr:y>0.33692</cdr:y>
    </cdr:from>
    <cdr:to>
      <cdr:x>0.77267</cdr:x>
      <cdr:y>0.40109</cdr:y>
    </cdr:to>
    <cdr:sp macro="" textlink="">
      <cdr:nvSpPr>
        <cdr:cNvPr id="7" name="TextBox 17"/>
        <cdr:cNvSpPr txBox="1"/>
      </cdr:nvSpPr>
      <cdr:spPr>
        <a:xfrm xmlns:a="http://schemas.openxmlformats.org/drawingml/2006/main">
          <a:off x="5882262" y="1454257"/>
          <a:ext cx="890377" cy="276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2,363</a:t>
          </a:r>
        </a:p>
      </cdr:txBody>
    </cdr:sp>
  </cdr:relSizeAnchor>
  <cdr:relSizeAnchor xmlns:cdr="http://schemas.openxmlformats.org/drawingml/2006/chartDrawing">
    <cdr:from>
      <cdr:x>0.49726</cdr:x>
      <cdr:y>0.39434</cdr:y>
    </cdr:from>
    <cdr:to>
      <cdr:x>0.59884</cdr:x>
      <cdr:y>0.45851</cdr:y>
    </cdr:to>
    <cdr:sp macro="" textlink="">
      <cdr:nvSpPr>
        <cdr:cNvPr id="8" name="TextBox 17"/>
        <cdr:cNvSpPr txBox="1"/>
      </cdr:nvSpPr>
      <cdr:spPr>
        <a:xfrm xmlns:a="http://schemas.openxmlformats.org/drawingml/2006/main">
          <a:off x="4358638" y="1702086"/>
          <a:ext cx="890377" cy="276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2,135</a:t>
          </a:r>
        </a:p>
      </cdr:txBody>
    </cdr:sp>
  </cdr:relSizeAnchor>
  <cdr:relSizeAnchor xmlns:cdr="http://schemas.openxmlformats.org/drawingml/2006/chartDrawing">
    <cdr:from>
      <cdr:x>0.31961</cdr:x>
      <cdr:y>0.41469</cdr:y>
    </cdr:from>
    <cdr:to>
      <cdr:x>0.42118</cdr:x>
      <cdr:y>0.47886</cdr:y>
    </cdr:to>
    <cdr:sp macro="" textlink="">
      <cdr:nvSpPr>
        <cdr:cNvPr id="10" name="TextBox 17"/>
        <cdr:cNvSpPr txBox="1"/>
      </cdr:nvSpPr>
      <cdr:spPr>
        <a:xfrm xmlns:a="http://schemas.openxmlformats.org/drawingml/2006/main">
          <a:off x="2801500" y="1789929"/>
          <a:ext cx="890290" cy="2769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1,900</a:t>
          </a:r>
        </a:p>
      </cdr:txBody>
    </cdr:sp>
  </cdr:relSizeAnchor>
  <cdr:relSizeAnchor xmlns:cdr="http://schemas.openxmlformats.org/drawingml/2006/chartDrawing">
    <cdr:from>
      <cdr:x>0.14666</cdr:x>
      <cdr:y>0.41469</cdr:y>
    </cdr:from>
    <cdr:to>
      <cdr:x>0.24823</cdr:x>
      <cdr:y>0.47886</cdr:y>
    </cdr:to>
    <cdr:sp macro="" textlink="">
      <cdr:nvSpPr>
        <cdr:cNvPr id="11" name="TextBox 17"/>
        <cdr:cNvSpPr txBox="1"/>
      </cdr:nvSpPr>
      <cdr:spPr>
        <a:xfrm xmlns:a="http://schemas.openxmlformats.org/drawingml/2006/main">
          <a:off x="1285545" y="1789928"/>
          <a:ext cx="890290" cy="2769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1,899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B70A20-BDFE-4122-81B9-2BC8B2052A8A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5937149-68CA-4E4B-8F35-4730A57B7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81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01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201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08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12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1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545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C7D24-0DC9-4E9C-89C0-35D79A09D3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78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Photo header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FD344B-6B01-554D-8ED2-3BB8677B5CA3}"/>
              </a:ext>
            </a:extLst>
          </p:cNvPr>
          <p:cNvSpPr/>
          <p:nvPr userDrawn="1"/>
        </p:nvSpPr>
        <p:spPr>
          <a:xfrm>
            <a:off x="0" y="-2388"/>
            <a:ext cx="9144000" cy="166790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55F9543-F264-E749-BE41-F4DED20160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4" y="230729"/>
            <a:ext cx="1824946" cy="12166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7FB28BE-95CF-A648-9958-233FA3E2FD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86" y="232218"/>
            <a:ext cx="1820301" cy="12136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6632A4-6418-EB46-8B31-F39C39E1D0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15" y="230096"/>
            <a:ext cx="1617803" cy="12178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ACDB17-9B72-2747-AC8F-8FD41A14435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86" y="231327"/>
            <a:ext cx="1823652" cy="12154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764052B-33F9-6041-8EFF-89AD41BE985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3" y="231327"/>
            <a:ext cx="1823625" cy="12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67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7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0" y="2067904"/>
            <a:ext cx="2017011" cy="19908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7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6" y="2061985"/>
            <a:ext cx="2023733" cy="199887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0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607418"/>
            <a:ext cx="9144000" cy="25058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50000">
                <a:srgbClr val="E4EEF4"/>
              </a:gs>
              <a:gs pos="100000">
                <a:schemeClr val="accent3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dirty="0">
              <a:solidFill>
                <a:schemeClr val="accent3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68596" y="2051009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800">
                <a:latin typeface="Franklin Gothic Demi Cond" panose="020B0706030402020204" pitchFamily="34" charset="0"/>
              </a:defRPr>
            </a:lvl2pPr>
            <a:lvl3pPr marL="685800" indent="0">
              <a:buNone/>
              <a:defRPr sz="2800">
                <a:latin typeface="Franklin Gothic Demi Cond" panose="020B0706030402020204" pitchFamily="34" charset="0"/>
              </a:defRPr>
            </a:lvl3pPr>
            <a:lvl4pPr marL="1028700" indent="0">
              <a:buNone/>
              <a:defRPr sz="2800">
                <a:latin typeface="Franklin Gothic Demi Cond" panose="020B0706030402020204" pitchFamily="34" charset="0"/>
              </a:defRPr>
            </a:lvl4pPr>
            <a:lvl5pPr marL="1371600" indent="0">
              <a:buNone/>
              <a:defRPr sz="2800">
                <a:latin typeface="Franklin Gothic Demi Cond" panose="020B0706030402020204" pitchFamily="34" charset="0"/>
              </a:defRPr>
            </a:lvl5pPr>
          </a:lstStyle>
          <a:p>
            <a:pPr lvl="0"/>
            <a:r>
              <a:rPr lang="en-US" dirty="0"/>
              <a:t>Click to Add Presentation Title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768596" y="4071833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 Name and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2768596" y="5020585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10044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447800"/>
            <a:ext cx="7888288" cy="47953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1200"/>
              </a:spcBef>
              <a:defRPr sz="28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buFont typeface="Franklin Gothic Medium" panose="020B0603020102020204" pitchFamily="34" charset="0"/>
              <a:buChar char="−"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4310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3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llets&amp;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1335572"/>
            <a:ext cx="7888288" cy="12128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76263" indent="-233363">
              <a:lnSpc>
                <a:spcPct val="100000"/>
              </a:lnSpc>
              <a:spcBef>
                <a:spcPts val="0"/>
              </a:spcBef>
              <a:buFont typeface="Franklin Gothic Medium" panose="020B0603020102020204" pitchFamily="34" charset="0"/>
              <a:buChar char="−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73138" indent="-228600">
              <a:lnSpc>
                <a:spcPct val="100000"/>
              </a:lnSpc>
              <a:spcBef>
                <a:spcPts val="0"/>
              </a:spcBef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 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2287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2548467"/>
            <a:ext cx="7894638" cy="369423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3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able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1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300" y="1335573"/>
            <a:ext cx="7894638" cy="49028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 or chart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77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Char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622299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665132" y="1845731"/>
            <a:ext cx="3840480" cy="43927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icon below to add table, chart,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9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22300" y="1849438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4933" y="6251575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footnote, reference or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2300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65132" y="1278464"/>
            <a:ext cx="3840480" cy="500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65449" y="1840559"/>
            <a:ext cx="3840163" cy="440213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Font typeface="Franklin Gothic Medium Cond" panose="020B0606030402020204" pitchFamily="34" charset="0"/>
              <a:buChar char="–"/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 b="1" i="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7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op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369" y="624054"/>
            <a:ext cx="7843267" cy="54864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i="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1 line max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3860"/>
            <a:ext cx="9144000" cy="457316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400" b="0" i="0" dirty="0">
              <a:solidFill>
                <a:schemeClr val="accent3">
                  <a:lumMod val="75000"/>
                </a:schemeClr>
              </a:solidFill>
              <a:latin typeface="Gotham Bold" charset="0"/>
              <a:ea typeface="Gotham Bold" charset="0"/>
              <a:cs typeface="Gotham Bold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73308"/>
            <a:ext cx="9144000" cy="0"/>
          </a:xfrm>
          <a:prstGeom prst="line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81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 txBox="1">
            <a:spLocks/>
          </p:cNvSpPr>
          <p:nvPr userDrawn="1"/>
        </p:nvSpPr>
        <p:spPr>
          <a:xfrm>
            <a:off x="522287" y="6603332"/>
            <a:ext cx="7994651" cy="266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 baseline="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tx1"/>
                </a:solidFill>
                <a:latin typeface="Franklin Gothic Medium Cond" panose="020B06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0" dirty="0">
                <a:latin typeface="Arial" panose="020B0604020202020204" pitchFamily="34" charset="0"/>
                <a:cs typeface="Arial" panose="020B0604020202020204" pitchFamily="34" charset="0"/>
              </a:rPr>
              <a:t>NC DHHS Division of Public Health | Early Syphilis Epidemiology in NC 2021 | December 2022</a:t>
            </a:r>
          </a:p>
        </p:txBody>
      </p:sp>
      <p:sp>
        <p:nvSpPr>
          <p:cNvPr id="5" name="Text Placeholder 13"/>
          <p:cNvSpPr txBox="1">
            <a:spLocks/>
          </p:cNvSpPr>
          <p:nvPr userDrawn="1"/>
        </p:nvSpPr>
        <p:spPr>
          <a:xfrm>
            <a:off x="8627269" y="6600157"/>
            <a:ext cx="406400" cy="269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="0" i="0" kern="1200">
                <a:solidFill>
                  <a:srgbClr val="15365E"/>
                </a:solidFill>
                <a:latin typeface="Gotham Bold" charset="0"/>
                <a:ea typeface="Gotham Bold" charset="0"/>
                <a:cs typeface="Gotham Bol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D8F5E8-15B1-AB47-A7E0-4212F4A2D8F9}" type="slidenum">
              <a:rPr lang="en-US" b="1" i="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pi.publichealth.nc.gov/cd/stds/figures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01D68276-6D1C-6951-3A8A-8BD7A0AEC533}"/>
              </a:ext>
            </a:extLst>
          </p:cNvPr>
          <p:cNvSpPr>
            <a:spLocks noGrp="1"/>
          </p:cNvSpPr>
          <p:nvPr/>
        </p:nvSpPr>
        <p:spPr>
          <a:xfrm>
            <a:off x="2971800" y="1524000"/>
            <a:ext cx="5774267" cy="202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Franklin Gothic Demi Cond" panose="020B0706030402020204" pitchFamily="34" charset="0"/>
                <a:ea typeface="Helvetica" charset="0"/>
                <a:cs typeface="Helvetica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Franklin Gothic Demi Cond" panose="020B0706030402020204" pitchFamily="34" charset="0"/>
                <a:ea typeface="Helvetica" charset="0"/>
                <a:cs typeface="Helvetica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Franklin Gothic Demi Cond" panose="020B0706030402020204" pitchFamily="34" charset="0"/>
                <a:ea typeface="Helvetica" charset="0"/>
                <a:cs typeface="Helvetica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Franklin Gothic Demi Cond" panose="020B0706030402020204" pitchFamily="34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Gotham Light" pitchFamily="50" charset="0"/>
                <a:cs typeface="Arial"/>
              </a:rPr>
              <a:t>NC Department of Health and Human Services </a:t>
            </a:r>
          </a:p>
          <a:p>
            <a:r>
              <a:rPr lang="en-US" dirty="0"/>
              <a:t>Early Syphilis Epidemiology in North Carolina 2021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FE19389-416C-DDDE-C89D-1B9631762702}"/>
              </a:ext>
            </a:extLst>
          </p:cNvPr>
          <p:cNvSpPr>
            <a:spLocks noGrp="1"/>
          </p:cNvSpPr>
          <p:nvPr/>
        </p:nvSpPr>
        <p:spPr>
          <a:xfrm>
            <a:off x="2971800" y="3544824"/>
            <a:ext cx="5774267" cy="94875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Division of Public Health/Epidemiology Section/Communicable Disease Branch</a:t>
            </a:r>
          </a:p>
          <a:p>
            <a:r>
              <a:rPr lang="en-US" sz="2000" dirty="0"/>
              <a:t>HIV/STD/Viral Hepatitis Surveillance Unit</a:t>
            </a:r>
            <a:endParaRPr lang="en-US" sz="180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CC4508B-D29B-9087-A1C0-90A0C5754D36}"/>
              </a:ext>
            </a:extLst>
          </p:cNvPr>
          <p:cNvSpPr>
            <a:spLocks noGrp="1"/>
          </p:cNvSpPr>
          <p:nvPr/>
        </p:nvSpPr>
        <p:spPr>
          <a:xfrm>
            <a:off x="2971799" y="4493576"/>
            <a:ext cx="5774267" cy="48822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December 2022</a:t>
            </a:r>
          </a:p>
        </p:txBody>
      </p:sp>
    </p:spTree>
    <p:extLst>
      <p:ext uri="{BB962C8B-B14F-4D97-AF65-F5344CB8AC3E}">
        <p14:creationId xmlns:p14="http://schemas.microsoft.com/office/powerpoint/2010/main" val="695022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B9625-2837-18B9-C165-0338DC36D16C}"/>
              </a:ext>
            </a:extLst>
          </p:cNvPr>
          <p:cNvSpPr txBox="1">
            <a:spLocks/>
          </p:cNvSpPr>
          <p:nvPr/>
        </p:nvSpPr>
        <p:spPr>
          <a:xfrm>
            <a:off x="524934" y="6249458"/>
            <a:ext cx="7992005" cy="33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  <a:endParaRPr lang="en-US" sz="1100" b="0" dirty="0">
              <a:latin typeface="Arial Narrow" panose="020B0606020202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441384-B61D-31F9-86A4-17C0A74E56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4" y="5923722"/>
            <a:ext cx="7992005" cy="655936"/>
          </a:xfrm>
        </p:spPr>
        <p:txBody>
          <a:bodyPr/>
          <a:lstStyle/>
          <a:p>
            <a:r>
              <a:rPr lang="en-US" sz="12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endParaRPr lang="en-US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9E393DF9-F571-31F8-1522-33924DE692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1" b="7143"/>
          <a:stretch/>
        </p:blipFill>
        <p:spPr>
          <a:xfrm>
            <a:off x="134470" y="1438328"/>
            <a:ext cx="8875059" cy="45454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34" y="624054"/>
            <a:ext cx="8340770" cy="548640"/>
          </a:xfrm>
        </p:spPr>
        <p:txBody>
          <a:bodyPr/>
          <a:lstStyle/>
          <a:p>
            <a:r>
              <a:rPr lang="en-US" dirty="0"/>
              <a:t>Early Syphilis^ Rates by County</a:t>
            </a:r>
            <a:br>
              <a:rPr lang="en-US" dirty="0"/>
            </a:br>
            <a:r>
              <a:rPr lang="en-US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79112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dirty="0"/>
              <a:t>Congenital Syphilis Cases by Birth Year</a:t>
            </a:r>
            <a:br>
              <a:rPr lang="en-US" dirty="0"/>
            </a:br>
            <a:r>
              <a:rPr lang="en-US" dirty="0"/>
              <a:t>2011-2021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latin typeface="Arial Narrow" panose="020B0606020202030204" pitchFamily="34" charset="0"/>
              </a:rPr>
              <a:t> Data Source: Sexually Transmitted Disease Management Information System (STD*MIS) and North Carolina Electronic Disease Surveillance System (NC EDSS) (data as of September 7, 2022).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A7CD84-6FBC-485D-BDE2-C2F1D3FA11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660219"/>
              </p:ext>
            </p:extLst>
          </p:nvPr>
        </p:nvGraphicFramePr>
        <p:xfrm>
          <a:off x="304800" y="1594852"/>
          <a:ext cx="8530856" cy="448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4487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6015B2-0FF4-49CB-B5A6-5F4C796FD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" y="624054"/>
            <a:ext cx="8846049" cy="548640"/>
          </a:xfrm>
        </p:spPr>
        <p:txBody>
          <a:bodyPr/>
          <a:lstStyle/>
          <a:p>
            <a:r>
              <a:rPr lang="en-US" sz="2800" dirty="0"/>
              <a:t>Syphilis Coinfection with HIV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874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sz="2800" dirty="0"/>
              <a:t>People with Early Syphilis^ Coinfected with HIV^^ by Gender, 2001-2021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388692"/>
            <a:ext cx="8494702" cy="190966"/>
          </a:xfrm>
        </p:spPr>
        <p:txBody>
          <a:bodyPr/>
          <a:lstStyle/>
          <a:p>
            <a:r>
              <a:rPr lang="en-US" sz="1000" b="0" dirty="0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rPr>
              <a:t>^</a:t>
            </a:r>
            <a:r>
              <a:rPr lang="en-US" sz="1000" b="0" dirty="0">
                <a:latin typeface="Arial Narrow" panose="020B0606020202030204" pitchFamily="34" charset="0"/>
              </a:rPr>
              <a:t>Early syphilis is defined as having primary, secondary, or early non-primary non-secondary (formerly early latent) syphilis. </a:t>
            </a:r>
          </a:p>
          <a:p>
            <a:r>
              <a:rPr lang="en-US" sz="1000" b="0" dirty="0">
                <a:latin typeface="Arial Narrow" panose="020B0606020202030204" pitchFamily="34" charset="0"/>
              </a:rPr>
              <a:t>^^HIV diagnosed prior to OR within 30 days of syphilis diagnosis.</a:t>
            </a:r>
          </a:p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 and enhanced HIV/AIDS Reporting System (</a:t>
            </a:r>
            <a:r>
              <a:rPr lang="en-US" sz="1000" b="0" dirty="0" err="1">
                <a:latin typeface="Arial Narrow" panose="020B0606020202030204" pitchFamily="34" charset="0"/>
              </a:rPr>
              <a:t>eHARS</a:t>
            </a:r>
            <a:r>
              <a:rPr lang="en-US" sz="1000" b="0" dirty="0">
                <a:latin typeface="Arial Narrow" panose="020B0606020202030204" pitchFamily="34" charset="0"/>
              </a:rPr>
              <a:t>) (data as of September 2022). </a:t>
            </a:r>
          </a:p>
        </p:txBody>
      </p:sp>
      <p:graphicFrame>
        <p:nvGraphicFramePr>
          <p:cNvPr id="6" name="Object 23">
            <a:extLst>
              <a:ext uri="{FF2B5EF4-FFF2-40B4-BE49-F238E27FC236}">
                <a16:creationId xmlns:a16="http://schemas.microsoft.com/office/drawing/2014/main" id="{B4B0925D-8ACA-4B45-85C6-ED918489AB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030403"/>
              </p:ext>
            </p:extLst>
          </p:nvPr>
        </p:nvGraphicFramePr>
        <p:xfrm>
          <a:off x="459449" y="1695484"/>
          <a:ext cx="8225102" cy="407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049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624054"/>
            <a:ext cx="8345266" cy="548640"/>
          </a:xfrm>
        </p:spPr>
        <p:txBody>
          <a:bodyPr/>
          <a:lstStyle/>
          <a:p>
            <a:r>
              <a:rPr lang="en-US" sz="2800" dirty="0"/>
              <a:t>People with Early Syphilis^ Coinfected with HIV^^ by Race/Ethnicity, 2017-2021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388692"/>
            <a:ext cx="8494702" cy="190966"/>
          </a:xfrm>
        </p:spPr>
        <p:txBody>
          <a:bodyPr/>
          <a:lstStyle/>
          <a:p>
            <a:r>
              <a:rPr lang="en-US" sz="1000" b="0" dirty="0">
                <a:solidFill>
                  <a:schemeClr val="bg1">
                    <a:lumMod val="10000"/>
                  </a:schemeClr>
                </a:solidFill>
                <a:latin typeface="Arial Narrow" panose="020B0606020202030204" pitchFamily="34" charset="0"/>
              </a:rPr>
              <a:t>^</a:t>
            </a:r>
            <a:r>
              <a:rPr lang="en-US" sz="1000" b="0" dirty="0">
                <a:latin typeface="Arial Narrow" panose="020B0606020202030204" pitchFamily="34" charset="0"/>
              </a:rPr>
              <a:t>Early syphilis is defined as having primary, secondary, or early non-primary non-secondary (formerly early latent) syphilis. </a:t>
            </a:r>
          </a:p>
          <a:p>
            <a:r>
              <a:rPr lang="en-US" sz="1000" b="0" dirty="0">
                <a:latin typeface="Arial Narrow" panose="020B0606020202030204" pitchFamily="34" charset="0"/>
              </a:rPr>
              <a:t>^^HIV diagnosed prior to OR within 30 days of syphilis diagnosis.</a:t>
            </a:r>
          </a:p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**Non-Hispanic/</a:t>
            </a:r>
            <a:r>
              <a:rPr lang="en-US" sz="1000" b="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LatinX</a:t>
            </a:r>
            <a:r>
              <a:rPr lang="en-US" sz="10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0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† In 2021, 0% of syphilis/HIV co-infections were from Asian/Pacific Islander and Unknown/Unspecified race/ethnicity groups</a:t>
            </a:r>
            <a:endParaRPr lang="en-US" sz="10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0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 and enhanced HIV/AIDS Reporting System (</a:t>
            </a:r>
            <a:r>
              <a:rPr lang="en-US" sz="1000" b="0" dirty="0" err="1">
                <a:latin typeface="Arial Narrow" panose="020B0606020202030204" pitchFamily="34" charset="0"/>
              </a:rPr>
              <a:t>eHARS</a:t>
            </a:r>
            <a:r>
              <a:rPr lang="en-US" sz="1000" b="0" dirty="0">
                <a:latin typeface="Arial Narrow" panose="020B0606020202030204" pitchFamily="34" charset="0"/>
              </a:rPr>
              <a:t>) (data as of September 2022). </a:t>
            </a:r>
          </a:p>
        </p:txBody>
      </p:sp>
      <p:graphicFrame>
        <p:nvGraphicFramePr>
          <p:cNvPr id="5" name="Object 8">
            <a:extLst>
              <a:ext uri="{FF2B5EF4-FFF2-40B4-BE49-F238E27FC236}">
                <a16:creationId xmlns:a16="http://schemas.microsoft.com/office/drawing/2014/main" id="{5E4B27B0-8D77-4D2F-9060-05F27DAEB3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052979"/>
              </p:ext>
            </p:extLst>
          </p:nvPr>
        </p:nvGraphicFramePr>
        <p:xfrm>
          <a:off x="377205" y="1595771"/>
          <a:ext cx="8642430" cy="4023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1">
            <a:extLst>
              <a:ext uri="{FF2B5EF4-FFF2-40B4-BE49-F238E27FC236}">
                <a16:creationId xmlns:a16="http://schemas.microsoft.com/office/drawing/2014/main" id="{D0B243C7-4AEF-4607-8C20-A3C5CE7A21BD}"/>
              </a:ext>
            </a:extLst>
          </p:cNvPr>
          <p:cNvSpPr txBox="1"/>
          <p:nvPr/>
        </p:nvSpPr>
        <p:spPr>
          <a:xfrm>
            <a:off x="2343838" y="2755335"/>
            <a:ext cx="994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CA87086-8189-36BC-3798-7C865E3546D1}"/>
              </a:ext>
            </a:extLst>
          </p:cNvPr>
          <p:cNvSpPr txBox="1"/>
          <p:nvPr/>
        </p:nvSpPr>
        <p:spPr>
          <a:xfrm>
            <a:off x="2335773" y="3090070"/>
            <a:ext cx="9945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Hispanic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5EAC2E5-40B9-686D-E86D-865FFBA75056}"/>
              </a:ext>
            </a:extLst>
          </p:cNvPr>
          <p:cNvSpPr txBox="1"/>
          <p:nvPr/>
        </p:nvSpPr>
        <p:spPr>
          <a:xfrm>
            <a:off x="2306323" y="3602819"/>
            <a:ext cx="11080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Black/African American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94E0C-4EC4-B8CA-A7C3-76285E265352}"/>
              </a:ext>
            </a:extLst>
          </p:cNvPr>
          <p:cNvSpPr txBox="1"/>
          <p:nvPr/>
        </p:nvSpPr>
        <p:spPr>
          <a:xfrm>
            <a:off x="2307736" y="2327746"/>
            <a:ext cx="9945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Multiple Race</a:t>
            </a:r>
          </a:p>
        </p:txBody>
      </p:sp>
    </p:spTree>
    <p:extLst>
      <p:ext uri="{BB962C8B-B14F-4D97-AF65-F5344CB8AC3E}">
        <p14:creationId xmlns:p14="http://schemas.microsoft.com/office/powerpoint/2010/main" val="2482054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40E6156-8759-4FBF-A6CF-5C5C7D049475}"/>
              </a:ext>
            </a:extLst>
          </p:cNvPr>
          <p:cNvSpPr txBox="1"/>
          <p:nvPr/>
        </p:nvSpPr>
        <p:spPr>
          <a:xfrm>
            <a:off x="1104900" y="6073665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http://epi.publichealth.nc.gov/cd/stds/figures.html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704A6-E3C9-4886-93A8-722F32809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18" y="609600"/>
            <a:ext cx="7968163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6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Syphilis^ Cases by Gender</a:t>
            </a:r>
            <a:br>
              <a:rPr lang="en-US" dirty="0"/>
            </a:br>
            <a:r>
              <a:rPr lang="en-US" dirty="0"/>
              <a:t>2001-2021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143A18F-676C-4E22-A33A-DDEC94701C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538632"/>
              </p:ext>
            </p:extLst>
          </p:nvPr>
        </p:nvGraphicFramePr>
        <p:xfrm>
          <a:off x="189096" y="1472184"/>
          <a:ext cx="835490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770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Syphilis^ Rates, 2001-2021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8F769220-97F7-47CE-91B3-22E099512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397281"/>
              </p:ext>
            </p:extLst>
          </p:nvPr>
        </p:nvGraphicFramePr>
        <p:xfrm>
          <a:off x="531918" y="1346186"/>
          <a:ext cx="8080163" cy="449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E9B2C2-3991-4225-9F6E-B8B5E94C26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</p:spTree>
    <p:extLst>
      <p:ext uri="{BB962C8B-B14F-4D97-AF65-F5344CB8AC3E}">
        <p14:creationId xmlns:p14="http://schemas.microsoft.com/office/powerpoint/2010/main" val="3975858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 Distribution of Early Syphilis^ Cases by Gender, 2021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D2198B89-B60F-42E5-87D1-DE2217965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937094"/>
              </p:ext>
            </p:extLst>
          </p:nvPr>
        </p:nvGraphicFramePr>
        <p:xfrm>
          <a:off x="57605" y="1411710"/>
          <a:ext cx="8534400" cy="439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72A91C2-6CB7-4EA8-8D55-B68FFC3594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</p:spTree>
    <p:extLst>
      <p:ext uri="{BB962C8B-B14F-4D97-AF65-F5344CB8AC3E}">
        <p14:creationId xmlns:p14="http://schemas.microsoft.com/office/powerpoint/2010/main" val="142730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69" y="582957"/>
            <a:ext cx="7843267" cy="548640"/>
          </a:xfrm>
        </p:spPr>
        <p:txBody>
          <a:bodyPr/>
          <a:lstStyle/>
          <a:p>
            <a:r>
              <a:rPr lang="en-US" sz="2800" dirty="0"/>
              <a:t>Early Syphilis^ Cases by Race/Ethnicity, 2017-2021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BF21-1ADC-495E-A87B-B0265D141A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08361"/>
            <a:ext cx="7992005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**Non-Hispanic/</a:t>
            </a:r>
            <a:r>
              <a:rPr lang="en-US" sz="1100" b="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LatinX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DE2BAB6B-9A87-45CD-A2B6-EDCD4CEE4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483900"/>
              </p:ext>
            </p:extLst>
          </p:nvPr>
        </p:nvGraphicFramePr>
        <p:xfrm>
          <a:off x="213362" y="1362093"/>
          <a:ext cx="8765279" cy="4316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D0B243C7-4AEF-4607-8C20-A3C5CE7A21BD}"/>
              </a:ext>
            </a:extLst>
          </p:cNvPr>
          <p:cNvSpPr txBox="1"/>
          <p:nvPr/>
        </p:nvSpPr>
        <p:spPr>
          <a:xfrm>
            <a:off x="2207651" y="3697299"/>
            <a:ext cx="994596" cy="227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CA87086-8189-36BC-3798-7C865E3546D1}"/>
              </a:ext>
            </a:extLst>
          </p:cNvPr>
          <p:cNvSpPr txBox="1"/>
          <p:nvPr/>
        </p:nvSpPr>
        <p:spPr>
          <a:xfrm>
            <a:off x="2207650" y="3924134"/>
            <a:ext cx="994597" cy="22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Hispanic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B5EAC2E5-40B9-686D-E86D-865FFBA75056}"/>
              </a:ext>
            </a:extLst>
          </p:cNvPr>
          <p:cNvSpPr txBox="1"/>
          <p:nvPr/>
        </p:nvSpPr>
        <p:spPr>
          <a:xfrm>
            <a:off x="2207650" y="4309040"/>
            <a:ext cx="1048853" cy="37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Black/African American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94E0C-4EC4-B8CA-A7C3-76285E265352}"/>
              </a:ext>
            </a:extLst>
          </p:cNvPr>
          <p:cNvSpPr txBox="1"/>
          <p:nvPr/>
        </p:nvSpPr>
        <p:spPr>
          <a:xfrm>
            <a:off x="2171548" y="3429000"/>
            <a:ext cx="1066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Multiple Race</a:t>
            </a:r>
          </a:p>
        </p:txBody>
      </p:sp>
    </p:spTree>
    <p:extLst>
      <p:ext uri="{BB962C8B-B14F-4D97-AF65-F5344CB8AC3E}">
        <p14:creationId xmlns:p14="http://schemas.microsoft.com/office/powerpoint/2010/main" val="407797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Syphilis^ Rates by Race/Ethnicity</a:t>
            </a:r>
            <a:br>
              <a:rPr lang="en-US" dirty="0"/>
            </a:br>
            <a:r>
              <a:rPr lang="en-US" dirty="0"/>
              <a:t>2017-2021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D802884-2AF9-4CF2-9B01-793102A8C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47129"/>
              </p:ext>
            </p:extLst>
          </p:nvPr>
        </p:nvGraphicFramePr>
        <p:xfrm>
          <a:off x="264696" y="1565029"/>
          <a:ext cx="8581354" cy="4336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EC5ADC3-EE98-CB74-90DA-B6BAB38258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933" y="6208361"/>
            <a:ext cx="7992005" cy="330200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^Early syphilis is defined as primary, secondary, or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**Non-Hispanic/</a:t>
            </a:r>
            <a:r>
              <a:rPr lang="en-US" sz="1100" b="0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LatinX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</p:spTree>
    <p:extLst>
      <p:ext uri="{BB962C8B-B14F-4D97-AF65-F5344CB8AC3E}">
        <p14:creationId xmlns:p14="http://schemas.microsoft.com/office/powerpoint/2010/main" val="474766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Primary, Secondary, and Other Early^ Syphilis Rates by Gender, 2011-2021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E50C51D-9692-47E0-A8BC-EF96F1B9E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568386"/>
              </p:ext>
            </p:extLst>
          </p:nvPr>
        </p:nvGraphicFramePr>
        <p:xfrm>
          <a:off x="192505" y="1336869"/>
          <a:ext cx="8534400" cy="480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AB86808-0B94-4FB7-B0B0-4937FB7B20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^Other early syphilis is defined as early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</a:t>
            </a:r>
          </a:p>
        </p:txBody>
      </p:sp>
    </p:spTree>
    <p:extLst>
      <p:ext uri="{BB962C8B-B14F-4D97-AF65-F5344CB8AC3E}">
        <p14:creationId xmlns:p14="http://schemas.microsoft.com/office/powerpoint/2010/main" val="380268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F818A8-73F5-451B-BB48-FABC0036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" y="624054"/>
            <a:ext cx="8164830" cy="548640"/>
          </a:xfrm>
        </p:spPr>
        <p:txBody>
          <a:bodyPr/>
          <a:lstStyle/>
          <a:p>
            <a:r>
              <a:rPr lang="en-US" sz="2800" dirty="0"/>
              <a:t>Primary, Secondary, and Other Early^ Syphilis Rates in North Carolina and the United States, 2016-2021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8F769220-97F7-47CE-91B3-22E099512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852666"/>
              </p:ext>
            </p:extLst>
          </p:nvPr>
        </p:nvGraphicFramePr>
        <p:xfrm>
          <a:off x="318978" y="1558219"/>
          <a:ext cx="8293104" cy="424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4E9B2C2-3991-4225-9F6E-B8B5E94C26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00" y="6011385"/>
            <a:ext cx="7992005" cy="497835"/>
          </a:xfrm>
        </p:spPr>
        <p:txBody>
          <a:bodyPr/>
          <a:lstStyle/>
          <a:p>
            <a:r>
              <a:rPr lang="en-US" sz="1100" b="0" dirty="0">
                <a:latin typeface="Arial Narrow" panose="020B0606020202030204" pitchFamily="34" charset="0"/>
              </a:rPr>
              <a:t>^Other early syphilis non-primary non-secondary (formerly early latent) syphilis. </a:t>
            </a:r>
          </a:p>
          <a:p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100" b="0" dirty="0"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2020 data should be treated with caution due to reduced availability of testing caused by the COVID-19 pandemic. </a:t>
            </a:r>
            <a:r>
              <a:rPr lang="en-US" sz="1100" b="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is italicized for this reason. </a:t>
            </a:r>
            <a:endParaRPr lang="en-US" sz="1100" b="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0" dirty="0">
                <a:latin typeface="Arial Narrow" panose="020B0606020202030204" pitchFamily="34" charset="0"/>
              </a:rPr>
              <a:t>Data Source: North Carolina Electronic Disease Surveillance System (NC EDSS) (data as of September 7, 2022). and Preliminary 2021 Sexually Transmitted Diseases Surveillance, CDC (https://www.cdc.gov/std/statistics/2021/default.htm)).  </a:t>
            </a:r>
          </a:p>
        </p:txBody>
      </p:sp>
    </p:spTree>
    <p:extLst>
      <p:ext uri="{BB962C8B-B14F-4D97-AF65-F5344CB8AC3E}">
        <p14:creationId xmlns:p14="http://schemas.microsoft.com/office/powerpoint/2010/main" val="246047384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tion_standard">
    <a:dk1>
      <a:srgbClr val="002060"/>
    </a:dk1>
    <a:lt1>
      <a:srgbClr val="D4D9CF"/>
    </a:lt1>
    <a:dk2>
      <a:srgbClr val="E9EBE7"/>
    </a:dk2>
    <a:lt2>
      <a:srgbClr val="E2F2D0"/>
    </a:lt2>
    <a:accent1>
      <a:srgbClr val="E2F2D0"/>
    </a:accent1>
    <a:accent2>
      <a:srgbClr val="002060"/>
    </a:accent2>
    <a:accent3>
      <a:srgbClr val="5F5F5F"/>
    </a:accent3>
    <a:accent4>
      <a:srgbClr val="F3B46C"/>
    </a:accent4>
    <a:accent5>
      <a:srgbClr val="C2BC80"/>
    </a:accent5>
    <a:accent6>
      <a:srgbClr val="94A088"/>
    </a:accent6>
    <a:hlink>
      <a:srgbClr val="4D4D4D"/>
    </a:hlink>
    <a:folHlink>
      <a:srgbClr val="77777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  <a:fontScheme name="Stream">
    <a:majorFont>
      <a:latin typeface="Garamond"/>
      <a:ea typeface=""/>
      <a:cs typeface=""/>
    </a:majorFont>
    <a:minorFont>
      <a:latin typeface="Garamond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18248</TotalTime>
  <Words>1142</Words>
  <Application>Microsoft Office PowerPoint</Application>
  <PresentationFormat>On-screen Show (4:3)</PresentationFormat>
  <Paragraphs>103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Franklin Gothic Demi Cond</vt:lpstr>
      <vt:lpstr>Franklin Gothic Medium</vt:lpstr>
      <vt:lpstr>Franklin Gothic Medium Cond</vt:lpstr>
      <vt:lpstr>Gotham Bold</vt:lpstr>
      <vt:lpstr>Gotham Light</vt:lpstr>
      <vt:lpstr>Helvetica</vt:lpstr>
      <vt:lpstr>3_Office Theme</vt:lpstr>
      <vt:lpstr>PowerPoint Presentation</vt:lpstr>
      <vt:lpstr>PowerPoint Presentation</vt:lpstr>
      <vt:lpstr>Early Syphilis^ Cases by Gender 2001-2021 </vt:lpstr>
      <vt:lpstr>Early Syphilis^ Rates, 2001-2021</vt:lpstr>
      <vt:lpstr>Age Distribution of Early Syphilis^ Cases by Gender, 2021  </vt:lpstr>
      <vt:lpstr>Early Syphilis^ Cases by Race/Ethnicity, 2017-2021</vt:lpstr>
      <vt:lpstr>Early Syphilis^ Rates by Race/Ethnicity 2017-2021</vt:lpstr>
      <vt:lpstr>Primary, Secondary, and Other Early^ Syphilis Rates by Gender, 2011-2021</vt:lpstr>
      <vt:lpstr>Primary, Secondary, and Other Early^ Syphilis Rates in North Carolina and the United States, 2016-2021</vt:lpstr>
      <vt:lpstr>Early Syphilis^ Rates by County 2021</vt:lpstr>
      <vt:lpstr>Congenital Syphilis Cases by Birth Year 2011-2021</vt:lpstr>
      <vt:lpstr>Syphilis Coinfection with HIV </vt:lpstr>
      <vt:lpstr>People with Early Syphilis^ Coinfected with HIV^^ by Gender, 2001-2021</vt:lpstr>
      <vt:lpstr>People with Early Syphilis^ Coinfected with HIV^^ by Race/Ethnicity, 2017-2021</vt:lpstr>
    </vt:vector>
  </TitlesOfParts>
  <Company>NC Communicable Disease Branch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Sexually Transmitted Disease Epidemiology in North Carolina 2016</dc:title>
  <dc:creator>Nicole Dzialowy</dc:creator>
  <cp:lastModifiedBy>McKeithen, Mary Catharine</cp:lastModifiedBy>
  <cp:revision>365</cp:revision>
  <cp:lastPrinted>2019-08-01T17:25:34Z</cp:lastPrinted>
  <dcterms:created xsi:type="dcterms:W3CDTF">2017-03-29T13:21:06Z</dcterms:created>
  <dcterms:modified xsi:type="dcterms:W3CDTF">2022-12-13T14:23:12Z</dcterms:modified>
</cp:coreProperties>
</file>